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75" r:id="rId5"/>
    <p:sldId id="261" r:id="rId6"/>
    <p:sldId id="265" r:id="rId7"/>
    <p:sldId id="263" r:id="rId8"/>
    <p:sldId id="256" r:id="rId9"/>
    <p:sldId id="257" r:id="rId10"/>
    <p:sldId id="258" r:id="rId11"/>
    <p:sldId id="260" r:id="rId12"/>
    <p:sldId id="266" r:id="rId13"/>
    <p:sldId id="272" r:id="rId14"/>
    <p:sldId id="273" r:id="rId15"/>
    <p:sldId id="274" r:id="rId16"/>
    <p:sldId id="276" r:id="rId17"/>
    <p:sldId id="259" r:id="rId18"/>
    <p:sldId id="277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7ADEF-C86E-CC1F-AAD0-D71B2F78C73C}" v="10" dt="2022-09-01T11:48:07.304"/>
    <p1510:client id="{2470F5F1-E61A-DF3C-E5B5-DE7E6433ED15}" v="795" dt="2022-09-01T11:25:51.025"/>
    <p1510:client id="{3111F50B-8CE5-C2B4-D6C3-01F1E861DBAF}" v="64" dt="2022-09-07T16:20:56.706"/>
    <p1510:client id="{3D7B4E3B-E0C1-1D03-32A8-8DE8230A50DE}" v="349" dt="2022-09-06T10:46:52.789"/>
    <p1510:client id="{731E484A-099B-7DA3-0732-FB9C9AE6ED77}" v="154" dt="2022-09-06T14:44:31.458"/>
    <p1510:client id="{77C49F24-1BBC-A32A-C37F-F8C36D9A7EB3}" v="589" dt="2022-09-07T11:18:18.940"/>
    <p1510:client id="{91433039-B5CA-F20B-8C21-8CE1857F8065}" v="11" dt="2022-09-07T13:33:33.903"/>
    <p1510:client id="{A7AF573E-D945-4CE4-48C9-1F25134DBBCF}" v="2" dt="2022-09-01T10:53:08.749"/>
    <p1510:client id="{F327C5D7-9B50-B2A3-9D4E-C01BAF4FE3F1}" v="54" dt="2022-09-01T12:11:53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2251-AE55-4142-B824-C4A247A8AC1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94C0C0-6F05-4A25-BA7F-9D8A86D8188F}">
      <dgm:prSet/>
      <dgm:spPr/>
      <dgm:t>
        <a:bodyPr/>
        <a:lstStyle/>
        <a:p>
          <a:r>
            <a:rPr lang="en-US" b="1" dirty="0"/>
            <a:t>Preferred  - Mode of consultation</a:t>
          </a:r>
          <a:r>
            <a:rPr lang="en-US" dirty="0"/>
            <a:t> </a:t>
          </a:r>
        </a:p>
      </dgm:t>
    </dgm:pt>
    <dgm:pt modelId="{B98E281C-906A-475E-B5EE-A55A2B63546D}" type="parTrans" cxnId="{50F96FD2-18F6-4264-BA77-02CB7AD032FB}">
      <dgm:prSet/>
      <dgm:spPr/>
      <dgm:t>
        <a:bodyPr/>
        <a:lstStyle/>
        <a:p>
          <a:endParaRPr lang="en-US"/>
        </a:p>
      </dgm:t>
    </dgm:pt>
    <dgm:pt modelId="{150100A0-68F9-4166-B67B-3931559A099F}" type="sibTrans" cxnId="{50F96FD2-18F6-4264-BA77-02CB7AD032FB}">
      <dgm:prSet/>
      <dgm:spPr/>
      <dgm:t>
        <a:bodyPr/>
        <a:lstStyle/>
        <a:p>
          <a:endParaRPr lang="en-US"/>
        </a:p>
      </dgm:t>
    </dgm:pt>
    <dgm:pt modelId="{ED34309B-96B9-49F7-BD8A-F1E650CB07C2}">
      <dgm:prSet/>
      <dgm:spPr/>
      <dgm:t>
        <a:bodyPr/>
        <a:lstStyle/>
        <a:p>
          <a:r>
            <a:rPr lang="en-US" dirty="0"/>
            <a:t>80% of All cohorts wanted FTF appointments</a:t>
          </a:r>
        </a:p>
      </dgm:t>
    </dgm:pt>
    <dgm:pt modelId="{8647EB70-D55E-43A2-A870-6C6DB703CC60}" type="parTrans" cxnId="{3C85065C-4191-4117-8D0F-AC9D76F53FD6}">
      <dgm:prSet/>
      <dgm:spPr/>
      <dgm:t>
        <a:bodyPr/>
        <a:lstStyle/>
        <a:p>
          <a:endParaRPr lang="en-US"/>
        </a:p>
      </dgm:t>
    </dgm:pt>
    <dgm:pt modelId="{E29FA757-FECD-4C72-8D24-59CD155BC183}" type="sibTrans" cxnId="{3C85065C-4191-4117-8D0F-AC9D76F53FD6}">
      <dgm:prSet/>
      <dgm:spPr/>
      <dgm:t>
        <a:bodyPr/>
        <a:lstStyle/>
        <a:p>
          <a:endParaRPr lang="en-US"/>
        </a:p>
      </dgm:t>
    </dgm:pt>
    <dgm:pt modelId="{608AEF80-4C3F-49AE-898D-377B86CA7CB1}">
      <dgm:prSet/>
      <dgm:spPr/>
      <dgm:t>
        <a:bodyPr/>
        <a:lstStyle/>
        <a:p>
          <a:r>
            <a:rPr lang="en-US" b="1" dirty="0"/>
            <a:t>Preferred - Time of appointment booking</a:t>
          </a:r>
          <a:endParaRPr lang="en-US" dirty="0"/>
        </a:p>
      </dgm:t>
    </dgm:pt>
    <dgm:pt modelId="{87D97D57-E5F6-4F38-AEB7-1678D8EDBBCF}" type="parTrans" cxnId="{BBADC401-8B1D-454D-A57B-172F9E70820E}">
      <dgm:prSet/>
      <dgm:spPr/>
      <dgm:t>
        <a:bodyPr/>
        <a:lstStyle/>
        <a:p>
          <a:endParaRPr lang="en-US"/>
        </a:p>
      </dgm:t>
    </dgm:pt>
    <dgm:pt modelId="{9A2A3D7E-7CB2-4EAD-9E37-396C8F5E2DE7}" type="sibTrans" cxnId="{BBADC401-8B1D-454D-A57B-172F9E70820E}">
      <dgm:prSet/>
      <dgm:spPr/>
      <dgm:t>
        <a:bodyPr/>
        <a:lstStyle/>
        <a:p>
          <a:endParaRPr lang="en-US"/>
        </a:p>
      </dgm:t>
    </dgm:pt>
    <dgm:pt modelId="{3A356BE7-ED28-4E37-84B6-7AC48B03A090}">
      <dgm:prSet/>
      <dgm:spPr/>
      <dgm:t>
        <a:bodyPr/>
        <a:lstStyle/>
        <a:p>
          <a:r>
            <a:rPr lang="en-US" dirty="0"/>
            <a:t>55% of 18 to 39 wanted 5pm for next day appointments </a:t>
          </a:r>
        </a:p>
      </dgm:t>
    </dgm:pt>
    <dgm:pt modelId="{441C7D7E-0953-470A-8B7E-DDDB5792C058}" type="parTrans" cxnId="{842F6285-F2EC-47D3-9559-49C6D2EA96CC}">
      <dgm:prSet/>
      <dgm:spPr/>
      <dgm:t>
        <a:bodyPr/>
        <a:lstStyle/>
        <a:p>
          <a:endParaRPr lang="en-US"/>
        </a:p>
      </dgm:t>
    </dgm:pt>
    <dgm:pt modelId="{A9516C89-F05E-4A99-9A0C-F413D4290493}" type="sibTrans" cxnId="{842F6285-F2EC-47D3-9559-49C6D2EA96CC}">
      <dgm:prSet/>
      <dgm:spPr/>
      <dgm:t>
        <a:bodyPr/>
        <a:lstStyle/>
        <a:p>
          <a:endParaRPr lang="en-US"/>
        </a:p>
      </dgm:t>
    </dgm:pt>
    <dgm:pt modelId="{9EFAAF27-3128-46A8-A8EE-D2D768961DEE}">
      <dgm:prSet/>
      <dgm:spPr/>
      <dgm:t>
        <a:bodyPr/>
        <a:lstStyle/>
        <a:p>
          <a:r>
            <a:rPr lang="en-US" dirty="0"/>
            <a:t>50% of 40+ wanted 8am and 50% want 5pm </a:t>
          </a:r>
        </a:p>
      </dgm:t>
    </dgm:pt>
    <dgm:pt modelId="{1F6F3DAF-481B-4527-854B-C52348674E38}" type="parTrans" cxnId="{18788C90-CF3F-4632-9EDA-319E2067D06A}">
      <dgm:prSet/>
      <dgm:spPr/>
      <dgm:t>
        <a:bodyPr/>
        <a:lstStyle/>
        <a:p>
          <a:endParaRPr lang="en-US"/>
        </a:p>
      </dgm:t>
    </dgm:pt>
    <dgm:pt modelId="{3386CA10-A0CD-4DE5-BE92-70EA5EE59340}" type="sibTrans" cxnId="{18788C90-CF3F-4632-9EDA-319E2067D06A}">
      <dgm:prSet/>
      <dgm:spPr/>
      <dgm:t>
        <a:bodyPr/>
        <a:lstStyle/>
        <a:p>
          <a:endParaRPr lang="en-US"/>
        </a:p>
      </dgm:t>
    </dgm:pt>
    <dgm:pt modelId="{683772C5-5827-44E6-ABAF-34782A31FED0}">
      <dgm:prSet/>
      <dgm:spPr/>
      <dgm:t>
        <a:bodyPr/>
        <a:lstStyle/>
        <a:p>
          <a:r>
            <a:rPr lang="en-US" b="1" dirty="0"/>
            <a:t>Preferred  - Method to book appointment</a:t>
          </a:r>
          <a:r>
            <a:rPr lang="en-US" dirty="0"/>
            <a:t> </a:t>
          </a:r>
        </a:p>
      </dgm:t>
    </dgm:pt>
    <dgm:pt modelId="{F03AC893-D27C-4387-90A9-5EDD5A7B205E}" type="parTrans" cxnId="{407746D3-6356-4F8D-9079-FF93373F999F}">
      <dgm:prSet/>
      <dgm:spPr/>
      <dgm:t>
        <a:bodyPr/>
        <a:lstStyle/>
        <a:p>
          <a:endParaRPr lang="en-US"/>
        </a:p>
      </dgm:t>
    </dgm:pt>
    <dgm:pt modelId="{245016A2-6535-4688-9439-A7AA537393FF}" type="sibTrans" cxnId="{407746D3-6356-4F8D-9079-FF93373F999F}">
      <dgm:prSet/>
      <dgm:spPr/>
      <dgm:t>
        <a:bodyPr/>
        <a:lstStyle/>
        <a:p>
          <a:endParaRPr lang="en-US"/>
        </a:p>
      </dgm:t>
    </dgm:pt>
    <dgm:pt modelId="{A404C5BE-3275-4618-A59A-F21BB5CAF426}">
      <dgm:prSet/>
      <dgm:spPr/>
      <dgm:t>
        <a:bodyPr/>
        <a:lstStyle/>
        <a:p>
          <a:r>
            <a:rPr lang="en-US" dirty="0"/>
            <a:t>70% of 18 to 39 wanted to book appointments online </a:t>
          </a:r>
        </a:p>
      </dgm:t>
    </dgm:pt>
    <dgm:pt modelId="{A2A42F99-8B60-4651-942C-45A3754A7E29}" type="parTrans" cxnId="{BE5161E3-B418-4F8A-8C8D-26D3ED3362E4}">
      <dgm:prSet/>
      <dgm:spPr/>
      <dgm:t>
        <a:bodyPr/>
        <a:lstStyle/>
        <a:p>
          <a:endParaRPr lang="en-US"/>
        </a:p>
      </dgm:t>
    </dgm:pt>
    <dgm:pt modelId="{2B2E24AF-0251-4B2A-A7F9-D2460385B662}" type="sibTrans" cxnId="{BE5161E3-B418-4F8A-8C8D-26D3ED3362E4}">
      <dgm:prSet/>
      <dgm:spPr/>
      <dgm:t>
        <a:bodyPr/>
        <a:lstStyle/>
        <a:p>
          <a:endParaRPr lang="en-US"/>
        </a:p>
      </dgm:t>
    </dgm:pt>
    <dgm:pt modelId="{69D74549-0546-4A7B-8368-777DB4DA8209}">
      <dgm:prSet/>
      <dgm:spPr/>
      <dgm:t>
        <a:bodyPr/>
        <a:lstStyle/>
        <a:p>
          <a:r>
            <a:rPr lang="en-US" dirty="0"/>
            <a:t>80% of 65+ prefer to book appointments via telephone </a:t>
          </a:r>
        </a:p>
      </dgm:t>
    </dgm:pt>
    <dgm:pt modelId="{6315A8D4-854A-45B1-AB18-FCADFFFA264B}" type="parTrans" cxnId="{A17642CF-0FB5-4672-A9B4-6C194FB4E01B}">
      <dgm:prSet/>
      <dgm:spPr/>
      <dgm:t>
        <a:bodyPr/>
        <a:lstStyle/>
        <a:p>
          <a:endParaRPr lang="en-US"/>
        </a:p>
      </dgm:t>
    </dgm:pt>
    <dgm:pt modelId="{A80DBD9E-264A-4045-A964-F41E84317FB3}" type="sibTrans" cxnId="{A17642CF-0FB5-4672-A9B4-6C194FB4E01B}">
      <dgm:prSet/>
      <dgm:spPr/>
      <dgm:t>
        <a:bodyPr/>
        <a:lstStyle/>
        <a:p>
          <a:endParaRPr lang="en-US"/>
        </a:p>
      </dgm:t>
    </dgm:pt>
    <dgm:pt modelId="{5383DAE5-7BD3-4DCE-8C83-4D15B286FDFA}" type="pres">
      <dgm:prSet presAssocID="{66952251-AE55-4142-B824-C4A247A8AC1B}" presName="vert0" presStyleCnt="0">
        <dgm:presLayoutVars>
          <dgm:dir/>
          <dgm:animOne val="branch"/>
          <dgm:animLvl val="lvl"/>
        </dgm:presLayoutVars>
      </dgm:prSet>
      <dgm:spPr/>
    </dgm:pt>
    <dgm:pt modelId="{CCAC6C9C-800D-4B78-8A8A-CF9BA9E90454}" type="pres">
      <dgm:prSet presAssocID="{A594C0C0-6F05-4A25-BA7F-9D8A86D8188F}" presName="thickLine" presStyleLbl="alignNode1" presStyleIdx="0" presStyleCnt="8"/>
      <dgm:spPr/>
    </dgm:pt>
    <dgm:pt modelId="{01B07DA2-6748-4E4C-BC15-EC98C641E155}" type="pres">
      <dgm:prSet presAssocID="{A594C0C0-6F05-4A25-BA7F-9D8A86D8188F}" presName="horz1" presStyleCnt="0"/>
      <dgm:spPr/>
    </dgm:pt>
    <dgm:pt modelId="{C56BEF42-D731-4A66-A220-DA864F124714}" type="pres">
      <dgm:prSet presAssocID="{A594C0C0-6F05-4A25-BA7F-9D8A86D8188F}" presName="tx1" presStyleLbl="revTx" presStyleIdx="0" presStyleCnt="8"/>
      <dgm:spPr/>
    </dgm:pt>
    <dgm:pt modelId="{538AA897-82CF-448D-9557-227700F346B3}" type="pres">
      <dgm:prSet presAssocID="{A594C0C0-6F05-4A25-BA7F-9D8A86D8188F}" presName="vert1" presStyleCnt="0"/>
      <dgm:spPr/>
    </dgm:pt>
    <dgm:pt modelId="{DD6095BD-50EA-48D9-BD1B-35C909FAEBE2}" type="pres">
      <dgm:prSet presAssocID="{ED34309B-96B9-49F7-BD8A-F1E650CB07C2}" presName="thickLine" presStyleLbl="alignNode1" presStyleIdx="1" presStyleCnt="8"/>
      <dgm:spPr/>
    </dgm:pt>
    <dgm:pt modelId="{9106E151-9079-4FFA-A53D-01BB742FB197}" type="pres">
      <dgm:prSet presAssocID="{ED34309B-96B9-49F7-BD8A-F1E650CB07C2}" presName="horz1" presStyleCnt="0"/>
      <dgm:spPr/>
    </dgm:pt>
    <dgm:pt modelId="{D3ECBD40-DEFC-43D6-8114-7DD958C8A95E}" type="pres">
      <dgm:prSet presAssocID="{ED34309B-96B9-49F7-BD8A-F1E650CB07C2}" presName="tx1" presStyleLbl="revTx" presStyleIdx="1" presStyleCnt="8"/>
      <dgm:spPr/>
    </dgm:pt>
    <dgm:pt modelId="{2E2FC612-C9D5-4779-B015-E9525265AAE1}" type="pres">
      <dgm:prSet presAssocID="{ED34309B-96B9-49F7-BD8A-F1E650CB07C2}" presName="vert1" presStyleCnt="0"/>
      <dgm:spPr/>
    </dgm:pt>
    <dgm:pt modelId="{E3D06C4A-38B8-467A-9A15-7255D4F9D1A5}" type="pres">
      <dgm:prSet presAssocID="{608AEF80-4C3F-49AE-898D-377B86CA7CB1}" presName="thickLine" presStyleLbl="alignNode1" presStyleIdx="2" presStyleCnt="8"/>
      <dgm:spPr/>
    </dgm:pt>
    <dgm:pt modelId="{F14DBC6D-EF7F-4A9A-B744-2E6F4C967FA0}" type="pres">
      <dgm:prSet presAssocID="{608AEF80-4C3F-49AE-898D-377B86CA7CB1}" presName="horz1" presStyleCnt="0"/>
      <dgm:spPr/>
    </dgm:pt>
    <dgm:pt modelId="{5967FE90-CFF5-411E-A148-AB992F2A8C15}" type="pres">
      <dgm:prSet presAssocID="{608AEF80-4C3F-49AE-898D-377B86CA7CB1}" presName="tx1" presStyleLbl="revTx" presStyleIdx="2" presStyleCnt="8"/>
      <dgm:spPr/>
    </dgm:pt>
    <dgm:pt modelId="{B12AB5D8-2899-4E43-A89C-4FEAE4AF2361}" type="pres">
      <dgm:prSet presAssocID="{608AEF80-4C3F-49AE-898D-377B86CA7CB1}" presName="vert1" presStyleCnt="0"/>
      <dgm:spPr/>
    </dgm:pt>
    <dgm:pt modelId="{3D67B581-75A1-4E89-B6A6-C56D22E901EE}" type="pres">
      <dgm:prSet presAssocID="{3A356BE7-ED28-4E37-84B6-7AC48B03A090}" presName="thickLine" presStyleLbl="alignNode1" presStyleIdx="3" presStyleCnt="8"/>
      <dgm:spPr/>
    </dgm:pt>
    <dgm:pt modelId="{8091D6AA-ABDE-49C6-A7C2-FD2D9FBAE3B7}" type="pres">
      <dgm:prSet presAssocID="{3A356BE7-ED28-4E37-84B6-7AC48B03A090}" presName="horz1" presStyleCnt="0"/>
      <dgm:spPr/>
    </dgm:pt>
    <dgm:pt modelId="{96030A13-C3B8-457B-9AF5-DB9A11A903F9}" type="pres">
      <dgm:prSet presAssocID="{3A356BE7-ED28-4E37-84B6-7AC48B03A090}" presName="tx1" presStyleLbl="revTx" presStyleIdx="3" presStyleCnt="8"/>
      <dgm:spPr/>
    </dgm:pt>
    <dgm:pt modelId="{32CAA075-C6F8-42F7-A27F-3B434BBAEF96}" type="pres">
      <dgm:prSet presAssocID="{3A356BE7-ED28-4E37-84B6-7AC48B03A090}" presName="vert1" presStyleCnt="0"/>
      <dgm:spPr/>
    </dgm:pt>
    <dgm:pt modelId="{6EAEE4C6-6C1C-4BC7-8CD7-A1088E6C7174}" type="pres">
      <dgm:prSet presAssocID="{9EFAAF27-3128-46A8-A8EE-D2D768961DEE}" presName="thickLine" presStyleLbl="alignNode1" presStyleIdx="4" presStyleCnt="8"/>
      <dgm:spPr/>
    </dgm:pt>
    <dgm:pt modelId="{CCC321A6-7413-42EB-9F8E-1487AC4FFD1E}" type="pres">
      <dgm:prSet presAssocID="{9EFAAF27-3128-46A8-A8EE-D2D768961DEE}" presName="horz1" presStyleCnt="0"/>
      <dgm:spPr/>
    </dgm:pt>
    <dgm:pt modelId="{018B3918-C4C0-4310-B381-DECA3DF92C11}" type="pres">
      <dgm:prSet presAssocID="{9EFAAF27-3128-46A8-A8EE-D2D768961DEE}" presName="tx1" presStyleLbl="revTx" presStyleIdx="4" presStyleCnt="8"/>
      <dgm:spPr/>
    </dgm:pt>
    <dgm:pt modelId="{8BF73C69-A362-4616-8DE7-AAC789B32F10}" type="pres">
      <dgm:prSet presAssocID="{9EFAAF27-3128-46A8-A8EE-D2D768961DEE}" presName="vert1" presStyleCnt="0"/>
      <dgm:spPr/>
    </dgm:pt>
    <dgm:pt modelId="{841047C1-40F9-455E-BD20-8451D0CC37FF}" type="pres">
      <dgm:prSet presAssocID="{683772C5-5827-44E6-ABAF-34782A31FED0}" presName="thickLine" presStyleLbl="alignNode1" presStyleIdx="5" presStyleCnt="8"/>
      <dgm:spPr/>
    </dgm:pt>
    <dgm:pt modelId="{13BD49EF-5E66-4D4E-B9D5-C015D1368116}" type="pres">
      <dgm:prSet presAssocID="{683772C5-5827-44E6-ABAF-34782A31FED0}" presName="horz1" presStyleCnt="0"/>
      <dgm:spPr/>
    </dgm:pt>
    <dgm:pt modelId="{B694372E-435E-406C-AD0C-BBC51DEA50B9}" type="pres">
      <dgm:prSet presAssocID="{683772C5-5827-44E6-ABAF-34782A31FED0}" presName="tx1" presStyleLbl="revTx" presStyleIdx="5" presStyleCnt="8"/>
      <dgm:spPr/>
    </dgm:pt>
    <dgm:pt modelId="{8EB69B85-6D58-484A-A6BF-37A34C282DA5}" type="pres">
      <dgm:prSet presAssocID="{683772C5-5827-44E6-ABAF-34782A31FED0}" presName="vert1" presStyleCnt="0"/>
      <dgm:spPr/>
    </dgm:pt>
    <dgm:pt modelId="{9AABE639-707D-4B67-A05C-1F8B5D498876}" type="pres">
      <dgm:prSet presAssocID="{A404C5BE-3275-4618-A59A-F21BB5CAF426}" presName="thickLine" presStyleLbl="alignNode1" presStyleIdx="6" presStyleCnt="8"/>
      <dgm:spPr/>
    </dgm:pt>
    <dgm:pt modelId="{C314E26A-3181-47BC-BE8E-6A62B4D2F018}" type="pres">
      <dgm:prSet presAssocID="{A404C5BE-3275-4618-A59A-F21BB5CAF426}" presName="horz1" presStyleCnt="0"/>
      <dgm:spPr/>
    </dgm:pt>
    <dgm:pt modelId="{812D63BF-BA00-4831-A2E2-BF6FB6960AE7}" type="pres">
      <dgm:prSet presAssocID="{A404C5BE-3275-4618-A59A-F21BB5CAF426}" presName="tx1" presStyleLbl="revTx" presStyleIdx="6" presStyleCnt="8"/>
      <dgm:spPr/>
    </dgm:pt>
    <dgm:pt modelId="{D6D16D2E-EF1F-40AB-9CBF-177BF81F0698}" type="pres">
      <dgm:prSet presAssocID="{A404C5BE-3275-4618-A59A-F21BB5CAF426}" presName="vert1" presStyleCnt="0"/>
      <dgm:spPr/>
    </dgm:pt>
    <dgm:pt modelId="{7543E3E6-B517-4C32-8202-660C50C13585}" type="pres">
      <dgm:prSet presAssocID="{69D74549-0546-4A7B-8368-777DB4DA8209}" presName="thickLine" presStyleLbl="alignNode1" presStyleIdx="7" presStyleCnt="8"/>
      <dgm:spPr/>
    </dgm:pt>
    <dgm:pt modelId="{7AB97811-8C09-4C91-A0F7-7C8F061A2721}" type="pres">
      <dgm:prSet presAssocID="{69D74549-0546-4A7B-8368-777DB4DA8209}" presName="horz1" presStyleCnt="0"/>
      <dgm:spPr/>
    </dgm:pt>
    <dgm:pt modelId="{2B33502B-6F12-4125-B7E9-D6457C383414}" type="pres">
      <dgm:prSet presAssocID="{69D74549-0546-4A7B-8368-777DB4DA8209}" presName="tx1" presStyleLbl="revTx" presStyleIdx="7" presStyleCnt="8"/>
      <dgm:spPr/>
    </dgm:pt>
    <dgm:pt modelId="{6D42C275-6CBE-4364-A4F9-13648974F192}" type="pres">
      <dgm:prSet presAssocID="{69D74549-0546-4A7B-8368-777DB4DA8209}" presName="vert1" presStyleCnt="0"/>
      <dgm:spPr/>
    </dgm:pt>
  </dgm:ptLst>
  <dgm:cxnLst>
    <dgm:cxn modelId="{BBADC401-8B1D-454D-A57B-172F9E70820E}" srcId="{66952251-AE55-4142-B824-C4A247A8AC1B}" destId="{608AEF80-4C3F-49AE-898D-377B86CA7CB1}" srcOrd="2" destOrd="0" parTransId="{87D97D57-E5F6-4F38-AEB7-1678D8EDBBCF}" sibTransId="{9A2A3D7E-7CB2-4EAD-9E37-396C8F5E2DE7}"/>
    <dgm:cxn modelId="{3248D913-FCE7-4CD8-8107-0B4BB273762B}" type="presOf" srcId="{608AEF80-4C3F-49AE-898D-377B86CA7CB1}" destId="{5967FE90-CFF5-411E-A148-AB992F2A8C15}" srcOrd="0" destOrd="0" presId="urn:microsoft.com/office/officeart/2008/layout/LinedList"/>
    <dgm:cxn modelId="{5B7F2625-8D14-44BF-8934-5E51DB8EA4E1}" type="presOf" srcId="{69D74549-0546-4A7B-8368-777DB4DA8209}" destId="{2B33502B-6F12-4125-B7E9-D6457C383414}" srcOrd="0" destOrd="0" presId="urn:microsoft.com/office/officeart/2008/layout/LinedList"/>
    <dgm:cxn modelId="{34D89C26-DD7B-48A7-A0C5-34EA6304C5BA}" type="presOf" srcId="{A404C5BE-3275-4618-A59A-F21BB5CAF426}" destId="{812D63BF-BA00-4831-A2E2-BF6FB6960AE7}" srcOrd="0" destOrd="0" presId="urn:microsoft.com/office/officeart/2008/layout/LinedList"/>
    <dgm:cxn modelId="{EF6AAF28-6B5D-41D4-8A4E-2FD7D7232E44}" type="presOf" srcId="{ED34309B-96B9-49F7-BD8A-F1E650CB07C2}" destId="{D3ECBD40-DEFC-43D6-8114-7DD958C8A95E}" srcOrd="0" destOrd="0" presId="urn:microsoft.com/office/officeart/2008/layout/LinedList"/>
    <dgm:cxn modelId="{3C85065C-4191-4117-8D0F-AC9D76F53FD6}" srcId="{66952251-AE55-4142-B824-C4A247A8AC1B}" destId="{ED34309B-96B9-49F7-BD8A-F1E650CB07C2}" srcOrd="1" destOrd="0" parTransId="{8647EB70-D55E-43A2-A870-6C6DB703CC60}" sibTransId="{E29FA757-FECD-4C72-8D24-59CD155BC183}"/>
    <dgm:cxn modelId="{D78E1E47-518F-46CE-A6AB-05DDBD74ED85}" type="presOf" srcId="{683772C5-5827-44E6-ABAF-34782A31FED0}" destId="{B694372E-435E-406C-AD0C-BBC51DEA50B9}" srcOrd="0" destOrd="0" presId="urn:microsoft.com/office/officeart/2008/layout/LinedList"/>
    <dgm:cxn modelId="{082C1A83-1EFE-4896-9686-B3FDC0B5A48A}" type="presOf" srcId="{66952251-AE55-4142-B824-C4A247A8AC1B}" destId="{5383DAE5-7BD3-4DCE-8C83-4D15B286FDFA}" srcOrd="0" destOrd="0" presId="urn:microsoft.com/office/officeart/2008/layout/LinedList"/>
    <dgm:cxn modelId="{842F6285-F2EC-47D3-9559-49C6D2EA96CC}" srcId="{66952251-AE55-4142-B824-C4A247A8AC1B}" destId="{3A356BE7-ED28-4E37-84B6-7AC48B03A090}" srcOrd="3" destOrd="0" parTransId="{441C7D7E-0953-470A-8B7E-DDDB5792C058}" sibTransId="{A9516C89-F05E-4A99-9A0C-F413D4290493}"/>
    <dgm:cxn modelId="{6D825887-E238-48D9-B1B3-8B0C4FF66CDF}" type="presOf" srcId="{A594C0C0-6F05-4A25-BA7F-9D8A86D8188F}" destId="{C56BEF42-D731-4A66-A220-DA864F124714}" srcOrd="0" destOrd="0" presId="urn:microsoft.com/office/officeart/2008/layout/LinedList"/>
    <dgm:cxn modelId="{18788C90-CF3F-4632-9EDA-319E2067D06A}" srcId="{66952251-AE55-4142-B824-C4A247A8AC1B}" destId="{9EFAAF27-3128-46A8-A8EE-D2D768961DEE}" srcOrd="4" destOrd="0" parTransId="{1F6F3DAF-481B-4527-854B-C52348674E38}" sibTransId="{3386CA10-A0CD-4DE5-BE92-70EA5EE59340}"/>
    <dgm:cxn modelId="{A17642CF-0FB5-4672-A9B4-6C194FB4E01B}" srcId="{66952251-AE55-4142-B824-C4A247A8AC1B}" destId="{69D74549-0546-4A7B-8368-777DB4DA8209}" srcOrd="7" destOrd="0" parTransId="{6315A8D4-854A-45B1-AB18-FCADFFFA264B}" sibTransId="{A80DBD9E-264A-4045-A964-F41E84317FB3}"/>
    <dgm:cxn modelId="{50F96FD2-18F6-4264-BA77-02CB7AD032FB}" srcId="{66952251-AE55-4142-B824-C4A247A8AC1B}" destId="{A594C0C0-6F05-4A25-BA7F-9D8A86D8188F}" srcOrd="0" destOrd="0" parTransId="{B98E281C-906A-475E-B5EE-A55A2B63546D}" sibTransId="{150100A0-68F9-4166-B67B-3931559A099F}"/>
    <dgm:cxn modelId="{407746D3-6356-4F8D-9079-FF93373F999F}" srcId="{66952251-AE55-4142-B824-C4A247A8AC1B}" destId="{683772C5-5827-44E6-ABAF-34782A31FED0}" srcOrd="5" destOrd="0" parTransId="{F03AC893-D27C-4387-90A9-5EDD5A7B205E}" sibTransId="{245016A2-6535-4688-9439-A7AA537393FF}"/>
    <dgm:cxn modelId="{47F3A1DA-9D11-40F6-BFE8-4A458765425A}" type="presOf" srcId="{3A356BE7-ED28-4E37-84B6-7AC48B03A090}" destId="{96030A13-C3B8-457B-9AF5-DB9A11A903F9}" srcOrd="0" destOrd="0" presId="urn:microsoft.com/office/officeart/2008/layout/LinedList"/>
    <dgm:cxn modelId="{BC5414DF-05C4-4D72-90DF-9C51969B6C54}" type="presOf" srcId="{9EFAAF27-3128-46A8-A8EE-D2D768961DEE}" destId="{018B3918-C4C0-4310-B381-DECA3DF92C11}" srcOrd="0" destOrd="0" presId="urn:microsoft.com/office/officeart/2008/layout/LinedList"/>
    <dgm:cxn modelId="{BE5161E3-B418-4F8A-8C8D-26D3ED3362E4}" srcId="{66952251-AE55-4142-B824-C4A247A8AC1B}" destId="{A404C5BE-3275-4618-A59A-F21BB5CAF426}" srcOrd="6" destOrd="0" parTransId="{A2A42F99-8B60-4651-942C-45A3754A7E29}" sibTransId="{2B2E24AF-0251-4B2A-A7F9-D2460385B662}"/>
    <dgm:cxn modelId="{32342FB8-91DD-483A-926F-1A4904069A95}" type="presParOf" srcId="{5383DAE5-7BD3-4DCE-8C83-4D15B286FDFA}" destId="{CCAC6C9C-800D-4B78-8A8A-CF9BA9E90454}" srcOrd="0" destOrd="0" presId="urn:microsoft.com/office/officeart/2008/layout/LinedList"/>
    <dgm:cxn modelId="{ECABEFF9-434E-4CB1-8EB7-52E756F6A65A}" type="presParOf" srcId="{5383DAE5-7BD3-4DCE-8C83-4D15B286FDFA}" destId="{01B07DA2-6748-4E4C-BC15-EC98C641E155}" srcOrd="1" destOrd="0" presId="urn:microsoft.com/office/officeart/2008/layout/LinedList"/>
    <dgm:cxn modelId="{077FB5E9-69F4-40C7-8F1D-7D668F15F37E}" type="presParOf" srcId="{01B07DA2-6748-4E4C-BC15-EC98C641E155}" destId="{C56BEF42-D731-4A66-A220-DA864F124714}" srcOrd="0" destOrd="0" presId="urn:microsoft.com/office/officeart/2008/layout/LinedList"/>
    <dgm:cxn modelId="{CFFEE05D-26FB-438E-8A2A-323B092C7140}" type="presParOf" srcId="{01B07DA2-6748-4E4C-BC15-EC98C641E155}" destId="{538AA897-82CF-448D-9557-227700F346B3}" srcOrd="1" destOrd="0" presId="urn:microsoft.com/office/officeart/2008/layout/LinedList"/>
    <dgm:cxn modelId="{63102293-EEBA-4501-A4E7-88BCD7567056}" type="presParOf" srcId="{5383DAE5-7BD3-4DCE-8C83-4D15B286FDFA}" destId="{DD6095BD-50EA-48D9-BD1B-35C909FAEBE2}" srcOrd="2" destOrd="0" presId="urn:microsoft.com/office/officeart/2008/layout/LinedList"/>
    <dgm:cxn modelId="{B8C66769-7C02-4705-B7FD-A37A3E2141E5}" type="presParOf" srcId="{5383DAE5-7BD3-4DCE-8C83-4D15B286FDFA}" destId="{9106E151-9079-4FFA-A53D-01BB742FB197}" srcOrd="3" destOrd="0" presId="urn:microsoft.com/office/officeart/2008/layout/LinedList"/>
    <dgm:cxn modelId="{F67BAD30-9576-484C-9AEF-8F0AFA310C53}" type="presParOf" srcId="{9106E151-9079-4FFA-A53D-01BB742FB197}" destId="{D3ECBD40-DEFC-43D6-8114-7DD958C8A95E}" srcOrd="0" destOrd="0" presId="urn:microsoft.com/office/officeart/2008/layout/LinedList"/>
    <dgm:cxn modelId="{E0E03F27-D9FB-4EBE-87C5-553FCD7B7087}" type="presParOf" srcId="{9106E151-9079-4FFA-A53D-01BB742FB197}" destId="{2E2FC612-C9D5-4779-B015-E9525265AAE1}" srcOrd="1" destOrd="0" presId="urn:microsoft.com/office/officeart/2008/layout/LinedList"/>
    <dgm:cxn modelId="{D613BB07-F1D4-4A9A-B424-699009CEB24C}" type="presParOf" srcId="{5383DAE5-7BD3-4DCE-8C83-4D15B286FDFA}" destId="{E3D06C4A-38B8-467A-9A15-7255D4F9D1A5}" srcOrd="4" destOrd="0" presId="urn:microsoft.com/office/officeart/2008/layout/LinedList"/>
    <dgm:cxn modelId="{6F42EB59-7B95-4461-BC62-9B33C21EBD11}" type="presParOf" srcId="{5383DAE5-7BD3-4DCE-8C83-4D15B286FDFA}" destId="{F14DBC6D-EF7F-4A9A-B744-2E6F4C967FA0}" srcOrd="5" destOrd="0" presId="urn:microsoft.com/office/officeart/2008/layout/LinedList"/>
    <dgm:cxn modelId="{F47FD2D5-EBEF-48C5-8549-236A24F34F58}" type="presParOf" srcId="{F14DBC6D-EF7F-4A9A-B744-2E6F4C967FA0}" destId="{5967FE90-CFF5-411E-A148-AB992F2A8C15}" srcOrd="0" destOrd="0" presId="urn:microsoft.com/office/officeart/2008/layout/LinedList"/>
    <dgm:cxn modelId="{09434EF5-D7EF-4BC4-98B7-5FFE4A210B0D}" type="presParOf" srcId="{F14DBC6D-EF7F-4A9A-B744-2E6F4C967FA0}" destId="{B12AB5D8-2899-4E43-A89C-4FEAE4AF2361}" srcOrd="1" destOrd="0" presId="urn:microsoft.com/office/officeart/2008/layout/LinedList"/>
    <dgm:cxn modelId="{A105E595-2EAB-4144-A0F0-D8855C921F38}" type="presParOf" srcId="{5383DAE5-7BD3-4DCE-8C83-4D15B286FDFA}" destId="{3D67B581-75A1-4E89-B6A6-C56D22E901EE}" srcOrd="6" destOrd="0" presId="urn:microsoft.com/office/officeart/2008/layout/LinedList"/>
    <dgm:cxn modelId="{F88B752F-C67D-4F26-AD4B-5C734C22689F}" type="presParOf" srcId="{5383DAE5-7BD3-4DCE-8C83-4D15B286FDFA}" destId="{8091D6AA-ABDE-49C6-A7C2-FD2D9FBAE3B7}" srcOrd="7" destOrd="0" presId="urn:microsoft.com/office/officeart/2008/layout/LinedList"/>
    <dgm:cxn modelId="{334F79D1-5EA3-4F52-AEE9-CF38CADABE4D}" type="presParOf" srcId="{8091D6AA-ABDE-49C6-A7C2-FD2D9FBAE3B7}" destId="{96030A13-C3B8-457B-9AF5-DB9A11A903F9}" srcOrd="0" destOrd="0" presId="urn:microsoft.com/office/officeart/2008/layout/LinedList"/>
    <dgm:cxn modelId="{6E288F8E-AC85-4ED5-8957-16BDD53824F2}" type="presParOf" srcId="{8091D6AA-ABDE-49C6-A7C2-FD2D9FBAE3B7}" destId="{32CAA075-C6F8-42F7-A27F-3B434BBAEF96}" srcOrd="1" destOrd="0" presId="urn:microsoft.com/office/officeart/2008/layout/LinedList"/>
    <dgm:cxn modelId="{A1A6FA8C-B080-4E32-8C42-B7DB154A48DA}" type="presParOf" srcId="{5383DAE5-7BD3-4DCE-8C83-4D15B286FDFA}" destId="{6EAEE4C6-6C1C-4BC7-8CD7-A1088E6C7174}" srcOrd="8" destOrd="0" presId="urn:microsoft.com/office/officeart/2008/layout/LinedList"/>
    <dgm:cxn modelId="{57310242-E030-453D-AF77-10E45F87F898}" type="presParOf" srcId="{5383DAE5-7BD3-4DCE-8C83-4D15B286FDFA}" destId="{CCC321A6-7413-42EB-9F8E-1487AC4FFD1E}" srcOrd="9" destOrd="0" presId="urn:microsoft.com/office/officeart/2008/layout/LinedList"/>
    <dgm:cxn modelId="{6E85D0CC-10D7-4B8F-96AC-70A340D01F20}" type="presParOf" srcId="{CCC321A6-7413-42EB-9F8E-1487AC4FFD1E}" destId="{018B3918-C4C0-4310-B381-DECA3DF92C11}" srcOrd="0" destOrd="0" presId="urn:microsoft.com/office/officeart/2008/layout/LinedList"/>
    <dgm:cxn modelId="{894A915A-A55A-4C64-96A0-0862A4DAEBA7}" type="presParOf" srcId="{CCC321A6-7413-42EB-9F8E-1487AC4FFD1E}" destId="{8BF73C69-A362-4616-8DE7-AAC789B32F10}" srcOrd="1" destOrd="0" presId="urn:microsoft.com/office/officeart/2008/layout/LinedList"/>
    <dgm:cxn modelId="{AD2A154F-2BDC-42D9-8225-72DFC4D1EE9F}" type="presParOf" srcId="{5383DAE5-7BD3-4DCE-8C83-4D15B286FDFA}" destId="{841047C1-40F9-455E-BD20-8451D0CC37FF}" srcOrd="10" destOrd="0" presId="urn:microsoft.com/office/officeart/2008/layout/LinedList"/>
    <dgm:cxn modelId="{D81B892F-F26B-490D-BF59-DD5FE8F8AA11}" type="presParOf" srcId="{5383DAE5-7BD3-4DCE-8C83-4D15B286FDFA}" destId="{13BD49EF-5E66-4D4E-B9D5-C015D1368116}" srcOrd="11" destOrd="0" presId="urn:microsoft.com/office/officeart/2008/layout/LinedList"/>
    <dgm:cxn modelId="{E4494E20-02EC-4DE1-B768-40BBF0368ED5}" type="presParOf" srcId="{13BD49EF-5E66-4D4E-B9D5-C015D1368116}" destId="{B694372E-435E-406C-AD0C-BBC51DEA50B9}" srcOrd="0" destOrd="0" presId="urn:microsoft.com/office/officeart/2008/layout/LinedList"/>
    <dgm:cxn modelId="{F9CAFB3B-B83D-45FF-9B08-41D44AE0280F}" type="presParOf" srcId="{13BD49EF-5E66-4D4E-B9D5-C015D1368116}" destId="{8EB69B85-6D58-484A-A6BF-37A34C282DA5}" srcOrd="1" destOrd="0" presId="urn:microsoft.com/office/officeart/2008/layout/LinedList"/>
    <dgm:cxn modelId="{2E862E18-D976-4B21-A66C-4714A7E5D37E}" type="presParOf" srcId="{5383DAE5-7BD3-4DCE-8C83-4D15B286FDFA}" destId="{9AABE639-707D-4B67-A05C-1F8B5D498876}" srcOrd="12" destOrd="0" presId="urn:microsoft.com/office/officeart/2008/layout/LinedList"/>
    <dgm:cxn modelId="{BD993ECE-F39B-45CE-832E-185D979DDE39}" type="presParOf" srcId="{5383DAE5-7BD3-4DCE-8C83-4D15B286FDFA}" destId="{C314E26A-3181-47BC-BE8E-6A62B4D2F018}" srcOrd="13" destOrd="0" presId="urn:microsoft.com/office/officeart/2008/layout/LinedList"/>
    <dgm:cxn modelId="{0937E160-3DA9-4892-AFBF-4C8FBCE28ACC}" type="presParOf" srcId="{C314E26A-3181-47BC-BE8E-6A62B4D2F018}" destId="{812D63BF-BA00-4831-A2E2-BF6FB6960AE7}" srcOrd="0" destOrd="0" presId="urn:microsoft.com/office/officeart/2008/layout/LinedList"/>
    <dgm:cxn modelId="{41E305D4-017E-4AE7-BA50-1922A9F204EE}" type="presParOf" srcId="{C314E26A-3181-47BC-BE8E-6A62B4D2F018}" destId="{D6D16D2E-EF1F-40AB-9CBF-177BF81F0698}" srcOrd="1" destOrd="0" presId="urn:microsoft.com/office/officeart/2008/layout/LinedList"/>
    <dgm:cxn modelId="{9CA51445-90D6-499B-BBE1-E5C77B06A3E8}" type="presParOf" srcId="{5383DAE5-7BD3-4DCE-8C83-4D15B286FDFA}" destId="{7543E3E6-B517-4C32-8202-660C50C13585}" srcOrd="14" destOrd="0" presId="urn:microsoft.com/office/officeart/2008/layout/LinedList"/>
    <dgm:cxn modelId="{A9CAF983-EBA8-4738-BC04-04120F1191ED}" type="presParOf" srcId="{5383DAE5-7BD3-4DCE-8C83-4D15B286FDFA}" destId="{7AB97811-8C09-4C91-A0F7-7C8F061A2721}" srcOrd="15" destOrd="0" presId="urn:microsoft.com/office/officeart/2008/layout/LinedList"/>
    <dgm:cxn modelId="{C70752EE-4F0C-452F-B1A2-367AB37D84D8}" type="presParOf" srcId="{7AB97811-8C09-4C91-A0F7-7C8F061A2721}" destId="{2B33502B-6F12-4125-B7E9-D6457C383414}" srcOrd="0" destOrd="0" presId="urn:microsoft.com/office/officeart/2008/layout/LinedList"/>
    <dgm:cxn modelId="{CD7A072F-53FA-4423-9244-245C4DB871C7}" type="presParOf" srcId="{7AB97811-8C09-4C91-A0F7-7C8F061A2721}" destId="{6D42C275-6CBE-4364-A4F9-13648974F1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52251-AE55-4142-B824-C4A247A8AC1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94C0C0-6F05-4A25-BA7F-9D8A86D8188F}">
      <dgm:prSet/>
      <dgm:spPr/>
      <dgm:t>
        <a:bodyPr/>
        <a:lstStyle/>
        <a:p>
          <a:pPr rtl="0"/>
          <a:r>
            <a:rPr lang="en-US" b="1" dirty="0"/>
            <a:t>Preferred  -</a:t>
          </a:r>
          <a:r>
            <a:rPr lang="en-US" b="1" dirty="0">
              <a:latin typeface="Calibri Light" panose="020F0302020204030204"/>
            </a:rPr>
            <a:t> Method of signposting</a:t>
          </a:r>
          <a:endParaRPr lang="en-US" b="1" dirty="0"/>
        </a:p>
      </dgm:t>
    </dgm:pt>
    <dgm:pt modelId="{B98E281C-906A-475E-B5EE-A55A2B63546D}" type="parTrans" cxnId="{50F96FD2-18F6-4264-BA77-02CB7AD032FB}">
      <dgm:prSet/>
      <dgm:spPr/>
      <dgm:t>
        <a:bodyPr/>
        <a:lstStyle/>
        <a:p>
          <a:endParaRPr lang="en-US"/>
        </a:p>
      </dgm:t>
    </dgm:pt>
    <dgm:pt modelId="{150100A0-68F9-4166-B67B-3931559A099F}" type="sibTrans" cxnId="{50F96FD2-18F6-4264-BA77-02CB7AD032FB}">
      <dgm:prSet/>
      <dgm:spPr/>
      <dgm:t>
        <a:bodyPr/>
        <a:lstStyle/>
        <a:p>
          <a:endParaRPr lang="en-US"/>
        </a:p>
      </dgm:t>
    </dgm:pt>
    <dgm:pt modelId="{ED34309B-96B9-49F7-BD8A-F1E650CB07C2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Cohorts 18-64y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prefer website signposting </a:t>
          </a:r>
          <a:endParaRPr lang="en-US" dirty="0"/>
        </a:p>
      </dgm:t>
    </dgm:pt>
    <dgm:pt modelId="{8647EB70-D55E-43A2-A870-6C6DB703CC60}" type="parTrans" cxnId="{3C85065C-4191-4117-8D0F-AC9D76F53FD6}">
      <dgm:prSet/>
      <dgm:spPr/>
      <dgm:t>
        <a:bodyPr/>
        <a:lstStyle/>
        <a:p>
          <a:endParaRPr lang="en-US"/>
        </a:p>
      </dgm:t>
    </dgm:pt>
    <dgm:pt modelId="{E29FA757-FECD-4C72-8D24-59CD155BC183}" type="sibTrans" cxnId="{3C85065C-4191-4117-8D0F-AC9D76F53FD6}">
      <dgm:prSet/>
      <dgm:spPr/>
      <dgm:t>
        <a:bodyPr/>
        <a:lstStyle/>
        <a:p>
          <a:endParaRPr lang="en-US"/>
        </a:p>
      </dgm:t>
    </dgm:pt>
    <dgm:pt modelId="{608AEF80-4C3F-49AE-898D-377B86CA7CB1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Cohorts 65+ prefer newletter</a:t>
          </a:r>
          <a:endParaRPr lang="en-US" b="1" dirty="0"/>
        </a:p>
      </dgm:t>
    </dgm:pt>
    <dgm:pt modelId="{87D97D57-E5F6-4F38-AEB7-1678D8EDBBCF}" type="parTrans" cxnId="{BBADC401-8B1D-454D-A57B-172F9E70820E}">
      <dgm:prSet/>
      <dgm:spPr/>
      <dgm:t>
        <a:bodyPr/>
        <a:lstStyle/>
        <a:p>
          <a:endParaRPr lang="en-US"/>
        </a:p>
      </dgm:t>
    </dgm:pt>
    <dgm:pt modelId="{9A2A3D7E-7CB2-4EAD-9E37-396C8F5E2DE7}" type="sibTrans" cxnId="{BBADC401-8B1D-454D-A57B-172F9E70820E}">
      <dgm:prSet/>
      <dgm:spPr/>
      <dgm:t>
        <a:bodyPr/>
        <a:lstStyle/>
        <a:p>
          <a:endParaRPr lang="en-US"/>
        </a:p>
      </dgm:t>
    </dgm:pt>
    <dgm:pt modelId="{3A356BE7-ED28-4E37-84B6-7AC48B03A090}">
      <dgm:prSet/>
      <dgm:spPr/>
      <dgm:t>
        <a:bodyPr/>
        <a:lstStyle/>
        <a:p>
          <a:pPr rtl="0"/>
          <a:r>
            <a:rPr lang="en-US" b="1" dirty="0"/>
            <a:t>Preferred  - </a:t>
          </a:r>
          <a:r>
            <a:rPr lang="en-US" b="1" dirty="0">
              <a:latin typeface="Calibri Light" panose="020F0302020204030204"/>
            </a:rPr>
            <a:t>Education</a:t>
          </a:r>
          <a:endParaRPr lang="en-US" b="1" dirty="0"/>
        </a:p>
      </dgm:t>
    </dgm:pt>
    <dgm:pt modelId="{441C7D7E-0953-470A-8B7E-DDDB5792C058}" type="parTrans" cxnId="{842F6285-F2EC-47D3-9559-49C6D2EA96CC}">
      <dgm:prSet/>
      <dgm:spPr/>
      <dgm:t>
        <a:bodyPr/>
        <a:lstStyle/>
        <a:p>
          <a:endParaRPr lang="en-US"/>
        </a:p>
      </dgm:t>
    </dgm:pt>
    <dgm:pt modelId="{A9516C89-F05E-4A99-9A0C-F413D4290493}" type="sibTrans" cxnId="{842F6285-F2EC-47D3-9559-49C6D2EA96CC}">
      <dgm:prSet/>
      <dgm:spPr/>
      <dgm:t>
        <a:bodyPr/>
        <a:lstStyle/>
        <a:p>
          <a:endParaRPr lang="en-US"/>
        </a:p>
      </dgm:t>
    </dgm:pt>
    <dgm:pt modelId="{9EFAAF27-3128-46A8-A8EE-D2D768961DE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Cohorts 18-64y prefer </a:t>
          </a:r>
          <a:r>
            <a:rPr lang="en-US" dirty="0">
              <a:latin typeface="Calibri Light" panose="020F0302020204030204"/>
            </a:rPr>
            <a:t>to be send educational videos</a:t>
          </a:r>
          <a:endParaRPr lang="en-US" dirty="0"/>
        </a:p>
      </dgm:t>
    </dgm:pt>
    <dgm:pt modelId="{1F6F3DAF-481B-4527-854B-C52348674E38}" type="parTrans" cxnId="{18788C90-CF3F-4632-9EDA-319E2067D06A}">
      <dgm:prSet/>
      <dgm:spPr/>
      <dgm:t>
        <a:bodyPr/>
        <a:lstStyle/>
        <a:p>
          <a:endParaRPr lang="en-US"/>
        </a:p>
      </dgm:t>
    </dgm:pt>
    <dgm:pt modelId="{3386CA10-A0CD-4DE5-BE92-70EA5EE59340}" type="sibTrans" cxnId="{18788C90-CF3F-4632-9EDA-319E2067D06A}">
      <dgm:prSet/>
      <dgm:spPr/>
      <dgm:t>
        <a:bodyPr/>
        <a:lstStyle/>
        <a:p>
          <a:endParaRPr lang="en-US"/>
        </a:p>
      </dgm:t>
    </dgm:pt>
    <dgm:pt modelId="{D3915630-62AF-4ABE-85A1-1E3B01F689F6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A high proportion of Cohorts </a:t>
          </a:r>
          <a:r>
            <a:rPr lang="en-US" b="0" dirty="0"/>
            <a:t>65+</a:t>
          </a:r>
          <a:r>
            <a:rPr lang="en-US" b="0" dirty="0">
              <a:latin typeface="Calibri Light" panose="020F0302020204030204"/>
            </a:rPr>
            <a:t> are interested in one to one training</a:t>
          </a:r>
        </a:p>
      </dgm:t>
    </dgm:pt>
    <dgm:pt modelId="{581AA207-CBBA-43A1-BC49-4218E89D8DDC}" type="parTrans" cxnId="{7601605E-B195-4964-9DF7-CCB28AC6FACC}">
      <dgm:prSet/>
      <dgm:spPr/>
    </dgm:pt>
    <dgm:pt modelId="{DAE3CB91-AC84-4698-947C-E4382B6546C4}" type="sibTrans" cxnId="{7601605E-B195-4964-9DF7-CCB28AC6FACC}">
      <dgm:prSet/>
      <dgm:spPr/>
    </dgm:pt>
    <dgm:pt modelId="{5383DAE5-7BD3-4DCE-8C83-4D15B286FDFA}" type="pres">
      <dgm:prSet presAssocID="{66952251-AE55-4142-B824-C4A247A8AC1B}" presName="vert0" presStyleCnt="0">
        <dgm:presLayoutVars>
          <dgm:dir/>
          <dgm:animOne val="branch"/>
          <dgm:animLvl val="lvl"/>
        </dgm:presLayoutVars>
      </dgm:prSet>
      <dgm:spPr/>
    </dgm:pt>
    <dgm:pt modelId="{CCAC6C9C-800D-4B78-8A8A-CF9BA9E90454}" type="pres">
      <dgm:prSet presAssocID="{A594C0C0-6F05-4A25-BA7F-9D8A86D8188F}" presName="thickLine" presStyleLbl="alignNode1" presStyleIdx="0" presStyleCnt="6"/>
      <dgm:spPr/>
    </dgm:pt>
    <dgm:pt modelId="{01B07DA2-6748-4E4C-BC15-EC98C641E155}" type="pres">
      <dgm:prSet presAssocID="{A594C0C0-6F05-4A25-BA7F-9D8A86D8188F}" presName="horz1" presStyleCnt="0"/>
      <dgm:spPr/>
    </dgm:pt>
    <dgm:pt modelId="{C56BEF42-D731-4A66-A220-DA864F124714}" type="pres">
      <dgm:prSet presAssocID="{A594C0C0-6F05-4A25-BA7F-9D8A86D8188F}" presName="tx1" presStyleLbl="revTx" presStyleIdx="0" presStyleCnt="6"/>
      <dgm:spPr/>
    </dgm:pt>
    <dgm:pt modelId="{538AA897-82CF-448D-9557-227700F346B3}" type="pres">
      <dgm:prSet presAssocID="{A594C0C0-6F05-4A25-BA7F-9D8A86D8188F}" presName="vert1" presStyleCnt="0"/>
      <dgm:spPr/>
    </dgm:pt>
    <dgm:pt modelId="{DD6095BD-50EA-48D9-BD1B-35C909FAEBE2}" type="pres">
      <dgm:prSet presAssocID="{ED34309B-96B9-49F7-BD8A-F1E650CB07C2}" presName="thickLine" presStyleLbl="alignNode1" presStyleIdx="1" presStyleCnt="6"/>
      <dgm:spPr/>
    </dgm:pt>
    <dgm:pt modelId="{9106E151-9079-4FFA-A53D-01BB742FB197}" type="pres">
      <dgm:prSet presAssocID="{ED34309B-96B9-49F7-BD8A-F1E650CB07C2}" presName="horz1" presStyleCnt="0"/>
      <dgm:spPr/>
    </dgm:pt>
    <dgm:pt modelId="{D3ECBD40-DEFC-43D6-8114-7DD958C8A95E}" type="pres">
      <dgm:prSet presAssocID="{ED34309B-96B9-49F7-BD8A-F1E650CB07C2}" presName="tx1" presStyleLbl="revTx" presStyleIdx="1" presStyleCnt="6"/>
      <dgm:spPr/>
    </dgm:pt>
    <dgm:pt modelId="{2E2FC612-C9D5-4779-B015-E9525265AAE1}" type="pres">
      <dgm:prSet presAssocID="{ED34309B-96B9-49F7-BD8A-F1E650CB07C2}" presName="vert1" presStyleCnt="0"/>
      <dgm:spPr/>
    </dgm:pt>
    <dgm:pt modelId="{E3D06C4A-38B8-467A-9A15-7255D4F9D1A5}" type="pres">
      <dgm:prSet presAssocID="{608AEF80-4C3F-49AE-898D-377B86CA7CB1}" presName="thickLine" presStyleLbl="alignNode1" presStyleIdx="2" presStyleCnt="6"/>
      <dgm:spPr/>
    </dgm:pt>
    <dgm:pt modelId="{F14DBC6D-EF7F-4A9A-B744-2E6F4C967FA0}" type="pres">
      <dgm:prSet presAssocID="{608AEF80-4C3F-49AE-898D-377B86CA7CB1}" presName="horz1" presStyleCnt="0"/>
      <dgm:spPr/>
    </dgm:pt>
    <dgm:pt modelId="{5967FE90-CFF5-411E-A148-AB992F2A8C15}" type="pres">
      <dgm:prSet presAssocID="{608AEF80-4C3F-49AE-898D-377B86CA7CB1}" presName="tx1" presStyleLbl="revTx" presStyleIdx="2" presStyleCnt="6"/>
      <dgm:spPr/>
    </dgm:pt>
    <dgm:pt modelId="{B12AB5D8-2899-4E43-A89C-4FEAE4AF2361}" type="pres">
      <dgm:prSet presAssocID="{608AEF80-4C3F-49AE-898D-377B86CA7CB1}" presName="vert1" presStyleCnt="0"/>
      <dgm:spPr/>
    </dgm:pt>
    <dgm:pt modelId="{3D67B581-75A1-4E89-B6A6-C56D22E901EE}" type="pres">
      <dgm:prSet presAssocID="{3A356BE7-ED28-4E37-84B6-7AC48B03A090}" presName="thickLine" presStyleLbl="alignNode1" presStyleIdx="3" presStyleCnt="6"/>
      <dgm:spPr/>
    </dgm:pt>
    <dgm:pt modelId="{8091D6AA-ABDE-49C6-A7C2-FD2D9FBAE3B7}" type="pres">
      <dgm:prSet presAssocID="{3A356BE7-ED28-4E37-84B6-7AC48B03A090}" presName="horz1" presStyleCnt="0"/>
      <dgm:spPr/>
    </dgm:pt>
    <dgm:pt modelId="{96030A13-C3B8-457B-9AF5-DB9A11A903F9}" type="pres">
      <dgm:prSet presAssocID="{3A356BE7-ED28-4E37-84B6-7AC48B03A090}" presName="tx1" presStyleLbl="revTx" presStyleIdx="3" presStyleCnt="6"/>
      <dgm:spPr/>
    </dgm:pt>
    <dgm:pt modelId="{32CAA075-C6F8-42F7-A27F-3B434BBAEF96}" type="pres">
      <dgm:prSet presAssocID="{3A356BE7-ED28-4E37-84B6-7AC48B03A090}" presName="vert1" presStyleCnt="0"/>
      <dgm:spPr/>
    </dgm:pt>
    <dgm:pt modelId="{6EAEE4C6-6C1C-4BC7-8CD7-A1088E6C7174}" type="pres">
      <dgm:prSet presAssocID="{9EFAAF27-3128-46A8-A8EE-D2D768961DEE}" presName="thickLine" presStyleLbl="alignNode1" presStyleIdx="4" presStyleCnt="6"/>
      <dgm:spPr/>
    </dgm:pt>
    <dgm:pt modelId="{CCC321A6-7413-42EB-9F8E-1487AC4FFD1E}" type="pres">
      <dgm:prSet presAssocID="{9EFAAF27-3128-46A8-A8EE-D2D768961DEE}" presName="horz1" presStyleCnt="0"/>
      <dgm:spPr/>
    </dgm:pt>
    <dgm:pt modelId="{018B3918-C4C0-4310-B381-DECA3DF92C11}" type="pres">
      <dgm:prSet presAssocID="{9EFAAF27-3128-46A8-A8EE-D2D768961DEE}" presName="tx1" presStyleLbl="revTx" presStyleIdx="4" presStyleCnt="6"/>
      <dgm:spPr/>
    </dgm:pt>
    <dgm:pt modelId="{8BF73C69-A362-4616-8DE7-AAC789B32F10}" type="pres">
      <dgm:prSet presAssocID="{9EFAAF27-3128-46A8-A8EE-D2D768961DEE}" presName="vert1" presStyleCnt="0"/>
      <dgm:spPr/>
    </dgm:pt>
    <dgm:pt modelId="{2A2ECDF2-E958-4A48-9040-DA151DB2697E}" type="pres">
      <dgm:prSet presAssocID="{D3915630-62AF-4ABE-85A1-1E3B01F689F6}" presName="thickLine" presStyleLbl="alignNode1" presStyleIdx="5" presStyleCnt="6"/>
      <dgm:spPr/>
    </dgm:pt>
    <dgm:pt modelId="{A21DE2ED-81D9-4A63-8C59-CA8102700EA0}" type="pres">
      <dgm:prSet presAssocID="{D3915630-62AF-4ABE-85A1-1E3B01F689F6}" presName="horz1" presStyleCnt="0"/>
      <dgm:spPr/>
    </dgm:pt>
    <dgm:pt modelId="{7EC77C09-4095-40D5-B017-EAD5802E689D}" type="pres">
      <dgm:prSet presAssocID="{D3915630-62AF-4ABE-85A1-1E3B01F689F6}" presName="tx1" presStyleLbl="revTx" presStyleIdx="5" presStyleCnt="6"/>
      <dgm:spPr/>
    </dgm:pt>
    <dgm:pt modelId="{F569FC87-3E37-4458-AFCE-8D3AA3F5F856}" type="pres">
      <dgm:prSet presAssocID="{D3915630-62AF-4ABE-85A1-1E3B01F689F6}" presName="vert1" presStyleCnt="0"/>
      <dgm:spPr/>
    </dgm:pt>
  </dgm:ptLst>
  <dgm:cxnLst>
    <dgm:cxn modelId="{BBADC401-8B1D-454D-A57B-172F9E70820E}" srcId="{66952251-AE55-4142-B824-C4A247A8AC1B}" destId="{608AEF80-4C3F-49AE-898D-377B86CA7CB1}" srcOrd="2" destOrd="0" parTransId="{87D97D57-E5F6-4F38-AEB7-1678D8EDBBCF}" sibTransId="{9A2A3D7E-7CB2-4EAD-9E37-396C8F5E2DE7}"/>
    <dgm:cxn modelId="{3C85065C-4191-4117-8D0F-AC9D76F53FD6}" srcId="{66952251-AE55-4142-B824-C4A247A8AC1B}" destId="{ED34309B-96B9-49F7-BD8A-F1E650CB07C2}" srcOrd="1" destOrd="0" parTransId="{8647EB70-D55E-43A2-A870-6C6DB703CC60}" sibTransId="{E29FA757-FECD-4C72-8D24-59CD155BC183}"/>
    <dgm:cxn modelId="{7601605E-B195-4964-9DF7-CCB28AC6FACC}" srcId="{66952251-AE55-4142-B824-C4A247A8AC1B}" destId="{D3915630-62AF-4ABE-85A1-1E3B01F689F6}" srcOrd="5" destOrd="0" parTransId="{581AA207-CBBA-43A1-BC49-4218E89D8DDC}" sibTransId="{DAE3CB91-AC84-4698-947C-E4382B6546C4}"/>
    <dgm:cxn modelId="{E7EA2144-2B85-4FCA-9062-58D004D9AB27}" type="presOf" srcId="{3A356BE7-ED28-4E37-84B6-7AC48B03A090}" destId="{96030A13-C3B8-457B-9AF5-DB9A11A903F9}" srcOrd="0" destOrd="0" presId="urn:microsoft.com/office/officeart/2008/layout/LinedList"/>
    <dgm:cxn modelId="{DE5C1966-9ADA-4A53-A1E6-204729AE0C7F}" type="presOf" srcId="{608AEF80-4C3F-49AE-898D-377B86CA7CB1}" destId="{5967FE90-CFF5-411E-A148-AB992F2A8C15}" srcOrd="0" destOrd="0" presId="urn:microsoft.com/office/officeart/2008/layout/LinedList"/>
    <dgm:cxn modelId="{8918517A-8EFA-4C7A-8863-E18ED84035C4}" type="presOf" srcId="{ED34309B-96B9-49F7-BD8A-F1E650CB07C2}" destId="{D3ECBD40-DEFC-43D6-8114-7DD958C8A95E}" srcOrd="0" destOrd="0" presId="urn:microsoft.com/office/officeart/2008/layout/LinedList"/>
    <dgm:cxn modelId="{F6D84B80-BB84-4582-9197-8E5615F0BDAD}" type="presOf" srcId="{A594C0C0-6F05-4A25-BA7F-9D8A86D8188F}" destId="{C56BEF42-D731-4A66-A220-DA864F124714}" srcOrd="0" destOrd="0" presId="urn:microsoft.com/office/officeart/2008/layout/LinedList"/>
    <dgm:cxn modelId="{082C1A83-1EFE-4896-9686-B3FDC0B5A48A}" type="presOf" srcId="{66952251-AE55-4142-B824-C4A247A8AC1B}" destId="{5383DAE5-7BD3-4DCE-8C83-4D15B286FDFA}" srcOrd="0" destOrd="0" presId="urn:microsoft.com/office/officeart/2008/layout/LinedList"/>
    <dgm:cxn modelId="{D4D13383-8F65-44DA-94CC-8CA1B54409F7}" type="presOf" srcId="{D3915630-62AF-4ABE-85A1-1E3B01F689F6}" destId="{7EC77C09-4095-40D5-B017-EAD5802E689D}" srcOrd="0" destOrd="0" presId="urn:microsoft.com/office/officeart/2008/layout/LinedList"/>
    <dgm:cxn modelId="{842F6285-F2EC-47D3-9559-49C6D2EA96CC}" srcId="{66952251-AE55-4142-B824-C4A247A8AC1B}" destId="{3A356BE7-ED28-4E37-84B6-7AC48B03A090}" srcOrd="3" destOrd="0" parTransId="{441C7D7E-0953-470A-8B7E-DDDB5792C058}" sibTransId="{A9516C89-F05E-4A99-9A0C-F413D4290493}"/>
    <dgm:cxn modelId="{18788C90-CF3F-4632-9EDA-319E2067D06A}" srcId="{66952251-AE55-4142-B824-C4A247A8AC1B}" destId="{9EFAAF27-3128-46A8-A8EE-D2D768961DEE}" srcOrd="4" destOrd="0" parTransId="{1F6F3DAF-481B-4527-854B-C52348674E38}" sibTransId="{3386CA10-A0CD-4DE5-BE92-70EA5EE59340}"/>
    <dgm:cxn modelId="{50F96FD2-18F6-4264-BA77-02CB7AD032FB}" srcId="{66952251-AE55-4142-B824-C4A247A8AC1B}" destId="{A594C0C0-6F05-4A25-BA7F-9D8A86D8188F}" srcOrd="0" destOrd="0" parTransId="{B98E281C-906A-475E-B5EE-A55A2B63546D}" sibTransId="{150100A0-68F9-4166-B67B-3931559A099F}"/>
    <dgm:cxn modelId="{2B4C95EF-8024-459D-B3A3-B622299568B1}" type="presOf" srcId="{9EFAAF27-3128-46A8-A8EE-D2D768961DEE}" destId="{018B3918-C4C0-4310-B381-DECA3DF92C11}" srcOrd="0" destOrd="0" presId="urn:microsoft.com/office/officeart/2008/layout/LinedList"/>
    <dgm:cxn modelId="{BE48C732-3070-4B44-9CE9-E2BEC7E2DF95}" type="presParOf" srcId="{5383DAE5-7BD3-4DCE-8C83-4D15B286FDFA}" destId="{CCAC6C9C-800D-4B78-8A8A-CF9BA9E90454}" srcOrd="0" destOrd="0" presId="urn:microsoft.com/office/officeart/2008/layout/LinedList"/>
    <dgm:cxn modelId="{B37CCD2D-A4A8-4487-98C5-559CB7B71CF6}" type="presParOf" srcId="{5383DAE5-7BD3-4DCE-8C83-4D15B286FDFA}" destId="{01B07DA2-6748-4E4C-BC15-EC98C641E155}" srcOrd="1" destOrd="0" presId="urn:microsoft.com/office/officeart/2008/layout/LinedList"/>
    <dgm:cxn modelId="{4AE9DEF0-0491-430F-9E87-4F4221100FC4}" type="presParOf" srcId="{01B07DA2-6748-4E4C-BC15-EC98C641E155}" destId="{C56BEF42-D731-4A66-A220-DA864F124714}" srcOrd="0" destOrd="0" presId="urn:microsoft.com/office/officeart/2008/layout/LinedList"/>
    <dgm:cxn modelId="{1F15C9B5-63F1-4AE7-A6F0-8E7EA0D30E7D}" type="presParOf" srcId="{01B07DA2-6748-4E4C-BC15-EC98C641E155}" destId="{538AA897-82CF-448D-9557-227700F346B3}" srcOrd="1" destOrd="0" presId="urn:microsoft.com/office/officeart/2008/layout/LinedList"/>
    <dgm:cxn modelId="{B474CF8B-E0A2-4073-854E-66DD2B8CB9AB}" type="presParOf" srcId="{5383DAE5-7BD3-4DCE-8C83-4D15B286FDFA}" destId="{DD6095BD-50EA-48D9-BD1B-35C909FAEBE2}" srcOrd="2" destOrd="0" presId="urn:microsoft.com/office/officeart/2008/layout/LinedList"/>
    <dgm:cxn modelId="{395BF0FA-32A1-44FB-A4CC-112193E7B89E}" type="presParOf" srcId="{5383DAE5-7BD3-4DCE-8C83-4D15B286FDFA}" destId="{9106E151-9079-4FFA-A53D-01BB742FB197}" srcOrd="3" destOrd="0" presId="urn:microsoft.com/office/officeart/2008/layout/LinedList"/>
    <dgm:cxn modelId="{E3C8C80A-9DAE-44F1-AB20-99AA014787C8}" type="presParOf" srcId="{9106E151-9079-4FFA-A53D-01BB742FB197}" destId="{D3ECBD40-DEFC-43D6-8114-7DD958C8A95E}" srcOrd="0" destOrd="0" presId="urn:microsoft.com/office/officeart/2008/layout/LinedList"/>
    <dgm:cxn modelId="{B4D5F3B2-1EFD-4D74-B206-EE39D7D687E6}" type="presParOf" srcId="{9106E151-9079-4FFA-A53D-01BB742FB197}" destId="{2E2FC612-C9D5-4779-B015-E9525265AAE1}" srcOrd="1" destOrd="0" presId="urn:microsoft.com/office/officeart/2008/layout/LinedList"/>
    <dgm:cxn modelId="{6786BA43-3F9C-4151-87DB-0CCE3DAB9C1C}" type="presParOf" srcId="{5383DAE5-7BD3-4DCE-8C83-4D15B286FDFA}" destId="{E3D06C4A-38B8-467A-9A15-7255D4F9D1A5}" srcOrd="4" destOrd="0" presId="urn:microsoft.com/office/officeart/2008/layout/LinedList"/>
    <dgm:cxn modelId="{933BFA90-8EF2-487A-93E1-EDB4531C04BA}" type="presParOf" srcId="{5383DAE5-7BD3-4DCE-8C83-4D15B286FDFA}" destId="{F14DBC6D-EF7F-4A9A-B744-2E6F4C967FA0}" srcOrd="5" destOrd="0" presId="urn:microsoft.com/office/officeart/2008/layout/LinedList"/>
    <dgm:cxn modelId="{78529DEA-F124-493B-8F9E-E2A507F3BE78}" type="presParOf" srcId="{F14DBC6D-EF7F-4A9A-B744-2E6F4C967FA0}" destId="{5967FE90-CFF5-411E-A148-AB992F2A8C15}" srcOrd="0" destOrd="0" presId="urn:microsoft.com/office/officeart/2008/layout/LinedList"/>
    <dgm:cxn modelId="{0B5650A8-4F4A-44D8-936A-B97394102F9C}" type="presParOf" srcId="{F14DBC6D-EF7F-4A9A-B744-2E6F4C967FA0}" destId="{B12AB5D8-2899-4E43-A89C-4FEAE4AF2361}" srcOrd="1" destOrd="0" presId="urn:microsoft.com/office/officeart/2008/layout/LinedList"/>
    <dgm:cxn modelId="{C161EECE-9358-4823-ACA2-E5FD5D203BE1}" type="presParOf" srcId="{5383DAE5-7BD3-4DCE-8C83-4D15B286FDFA}" destId="{3D67B581-75A1-4E89-B6A6-C56D22E901EE}" srcOrd="6" destOrd="0" presId="urn:microsoft.com/office/officeart/2008/layout/LinedList"/>
    <dgm:cxn modelId="{FD82C14F-7307-4F36-B115-32A6BB181434}" type="presParOf" srcId="{5383DAE5-7BD3-4DCE-8C83-4D15B286FDFA}" destId="{8091D6AA-ABDE-49C6-A7C2-FD2D9FBAE3B7}" srcOrd="7" destOrd="0" presId="urn:microsoft.com/office/officeart/2008/layout/LinedList"/>
    <dgm:cxn modelId="{645B7556-D6FC-4235-BE4D-32D41222056C}" type="presParOf" srcId="{8091D6AA-ABDE-49C6-A7C2-FD2D9FBAE3B7}" destId="{96030A13-C3B8-457B-9AF5-DB9A11A903F9}" srcOrd="0" destOrd="0" presId="urn:microsoft.com/office/officeart/2008/layout/LinedList"/>
    <dgm:cxn modelId="{04371C31-3778-4C81-B726-2DFD7BBF6F07}" type="presParOf" srcId="{8091D6AA-ABDE-49C6-A7C2-FD2D9FBAE3B7}" destId="{32CAA075-C6F8-42F7-A27F-3B434BBAEF96}" srcOrd="1" destOrd="0" presId="urn:microsoft.com/office/officeart/2008/layout/LinedList"/>
    <dgm:cxn modelId="{E600E94C-0CC5-4EBC-A92D-502F12B0969E}" type="presParOf" srcId="{5383DAE5-7BD3-4DCE-8C83-4D15B286FDFA}" destId="{6EAEE4C6-6C1C-4BC7-8CD7-A1088E6C7174}" srcOrd="8" destOrd="0" presId="urn:microsoft.com/office/officeart/2008/layout/LinedList"/>
    <dgm:cxn modelId="{EA633821-2EC3-4227-A02E-C92C7D9A8DDE}" type="presParOf" srcId="{5383DAE5-7BD3-4DCE-8C83-4D15B286FDFA}" destId="{CCC321A6-7413-42EB-9F8E-1487AC4FFD1E}" srcOrd="9" destOrd="0" presId="urn:microsoft.com/office/officeart/2008/layout/LinedList"/>
    <dgm:cxn modelId="{E568E83D-253F-4CF5-85BD-5195E79AA960}" type="presParOf" srcId="{CCC321A6-7413-42EB-9F8E-1487AC4FFD1E}" destId="{018B3918-C4C0-4310-B381-DECA3DF92C11}" srcOrd="0" destOrd="0" presId="urn:microsoft.com/office/officeart/2008/layout/LinedList"/>
    <dgm:cxn modelId="{484D376E-9E70-4FA6-BBD1-E9619166D8F4}" type="presParOf" srcId="{CCC321A6-7413-42EB-9F8E-1487AC4FFD1E}" destId="{8BF73C69-A362-4616-8DE7-AAC789B32F10}" srcOrd="1" destOrd="0" presId="urn:microsoft.com/office/officeart/2008/layout/LinedList"/>
    <dgm:cxn modelId="{163AA0C0-B92B-4F26-961C-B346540BED6A}" type="presParOf" srcId="{5383DAE5-7BD3-4DCE-8C83-4D15B286FDFA}" destId="{2A2ECDF2-E958-4A48-9040-DA151DB2697E}" srcOrd="10" destOrd="0" presId="urn:microsoft.com/office/officeart/2008/layout/LinedList"/>
    <dgm:cxn modelId="{A6531CB3-DE14-43C1-9B4C-0989F13DD2C3}" type="presParOf" srcId="{5383DAE5-7BD3-4DCE-8C83-4D15B286FDFA}" destId="{A21DE2ED-81D9-4A63-8C59-CA8102700EA0}" srcOrd="11" destOrd="0" presId="urn:microsoft.com/office/officeart/2008/layout/LinedList"/>
    <dgm:cxn modelId="{C0B299C5-0B76-4C3C-B246-A5B4660B9845}" type="presParOf" srcId="{A21DE2ED-81D9-4A63-8C59-CA8102700EA0}" destId="{7EC77C09-4095-40D5-B017-EAD5802E689D}" srcOrd="0" destOrd="0" presId="urn:microsoft.com/office/officeart/2008/layout/LinedList"/>
    <dgm:cxn modelId="{CB8B8D43-8EF8-4DA1-AD77-9A2980AB58A1}" type="presParOf" srcId="{A21DE2ED-81D9-4A63-8C59-CA8102700EA0}" destId="{F569FC87-3E37-4458-AFCE-8D3AA3F5F8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D77EF-557B-4638-8E00-E7525DBFED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72A9A-7C73-4702-A440-D526A3A3C0DC}">
      <dgm:prSet/>
      <dgm:spPr/>
      <dgm:t>
        <a:bodyPr/>
        <a:lstStyle/>
        <a:p>
          <a:r>
            <a:rPr lang="en-US" b="1" dirty="0"/>
            <a:t>Patients want!</a:t>
          </a:r>
          <a:endParaRPr lang="en-US" dirty="0"/>
        </a:p>
      </dgm:t>
    </dgm:pt>
    <dgm:pt modelId="{7B6CCDFC-DA84-4E04-866A-42AA4EA7150C}" type="parTrans" cxnId="{342A1711-353A-4211-A4D7-D6A558DBA625}">
      <dgm:prSet/>
      <dgm:spPr/>
      <dgm:t>
        <a:bodyPr/>
        <a:lstStyle/>
        <a:p>
          <a:endParaRPr lang="en-US"/>
        </a:p>
      </dgm:t>
    </dgm:pt>
    <dgm:pt modelId="{02648A4C-FC0D-48C9-89AC-AA561E05E340}" type="sibTrans" cxnId="{342A1711-353A-4211-A4D7-D6A558DBA625}">
      <dgm:prSet/>
      <dgm:spPr/>
      <dgm:t>
        <a:bodyPr/>
        <a:lstStyle/>
        <a:p>
          <a:endParaRPr lang="en-US"/>
        </a:p>
      </dgm:t>
    </dgm:pt>
    <dgm:pt modelId="{A50D631A-F4A4-4128-BFA4-9CDF61ECBCEB}">
      <dgm:prSet/>
      <dgm:spPr/>
      <dgm:t>
        <a:bodyPr/>
        <a:lstStyle/>
        <a:p>
          <a:r>
            <a:rPr lang="en-US" dirty="0"/>
            <a:t>More FTF appointments</a:t>
          </a:r>
        </a:p>
      </dgm:t>
    </dgm:pt>
    <dgm:pt modelId="{CBE0C4B2-EFFB-476F-81EA-2B2F70F10875}" type="parTrans" cxnId="{94038464-0835-4C83-9F5E-337F98D14DA4}">
      <dgm:prSet/>
      <dgm:spPr/>
      <dgm:t>
        <a:bodyPr/>
        <a:lstStyle/>
        <a:p>
          <a:endParaRPr lang="en-US"/>
        </a:p>
      </dgm:t>
    </dgm:pt>
    <dgm:pt modelId="{22C9734B-188F-45E2-BB01-EE9FE433AA9A}" type="sibTrans" cxnId="{94038464-0835-4C83-9F5E-337F98D14DA4}">
      <dgm:prSet/>
      <dgm:spPr/>
      <dgm:t>
        <a:bodyPr/>
        <a:lstStyle/>
        <a:p>
          <a:endParaRPr lang="en-US"/>
        </a:p>
      </dgm:t>
    </dgm:pt>
    <dgm:pt modelId="{C5A0E232-C72E-453B-8AEC-E7A4F3708974}">
      <dgm:prSet/>
      <dgm:spPr/>
      <dgm:t>
        <a:bodyPr/>
        <a:lstStyle/>
        <a:p>
          <a:r>
            <a:rPr lang="en-US" dirty="0"/>
            <a:t>BOTH 8am and 5pm booking times</a:t>
          </a:r>
        </a:p>
      </dgm:t>
    </dgm:pt>
    <dgm:pt modelId="{02C75C8C-9B0F-4AF8-BC45-B16CF10422DB}" type="parTrans" cxnId="{5435D12D-4A5C-44FE-9FDD-FE2128185B81}">
      <dgm:prSet/>
      <dgm:spPr/>
      <dgm:t>
        <a:bodyPr/>
        <a:lstStyle/>
        <a:p>
          <a:endParaRPr lang="en-US"/>
        </a:p>
      </dgm:t>
    </dgm:pt>
    <dgm:pt modelId="{BB1ACC59-C405-4BF0-953B-B7BACA299E94}" type="sibTrans" cxnId="{5435D12D-4A5C-44FE-9FDD-FE2128185B81}">
      <dgm:prSet/>
      <dgm:spPr/>
      <dgm:t>
        <a:bodyPr/>
        <a:lstStyle/>
        <a:p>
          <a:endParaRPr lang="en-US"/>
        </a:p>
      </dgm:t>
    </dgm:pt>
    <dgm:pt modelId="{C5B4D8F4-54FC-4E71-9E31-DAB89157DE31}">
      <dgm:prSet/>
      <dgm:spPr/>
      <dgm:t>
        <a:bodyPr/>
        <a:lstStyle/>
        <a:p>
          <a:r>
            <a:rPr lang="en-US" dirty="0">
              <a:latin typeface="Calibri Light" panose="020F0302020204030204"/>
            </a:rPr>
            <a:t>More</a:t>
          </a:r>
          <a:r>
            <a:rPr lang="en-US" dirty="0"/>
            <a:t> online appointments</a:t>
          </a:r>
        </a:p>
      </dgm:t>
    </dgm:pt>
    <dgm:pt modelId="{F0854D4F-624D-4AC3-93D7-E0F6367DF901}" type="parTrans" cxnId="{56E9A05C-E0C8-4DD7-BA81-A9F66481376F}">
      <dgm:prSet/>
      <dgm:spPr/>
      <dgm:t>
        <a:bodyPr/>
        <a:lstStyle/>
        <a:p>
          <a:endParaRPr lang="en-US"/>
        </a:p>
      </dgm:t>
    </dgm:pt>
    <dgm:pt modelId="{8A63E834-EBA3-422B-9474-A71BCE65A449}" type="sibTrans" cxnId="{56E9A05C-E0C8-4DD7-BA81-A9F66481376F}">
      <dgm:prSet/>
      <dgm:spPr/>
      <dgm:t>
        <a:bodyPr/>
        <a:lstStyle/>
        <a:p>
          <a:endParaRPr lang="en-US"/>
        </a:p>
      </dgm:t>
    </dgm:pt>
    <dgm:pt modelId="{E76BD82F-5C4B-49C8-9DE3-9B2FA8B687BB}">
      <dgm:prSet/>
      <dgm:spPr/>
      <dgm:t>
        <a:bodyPr/>
        <a:lstStyle/>
        <a:p>
          <a:r>
            <a:rPr lang="en-US" dirty="0"/>
            <a:t>Maybe, a distinction between onsite and offsite appointments</a:t>
          </a:r>
        </a:p>
      </dgm:t>
    </dgm:pt>
    <dgm:pt modelId="{B09D4A35-3B57-4A5C-828B-9E7BBE94C121}" type="parTrans" cxnId="{BD338B7D-AEE1-4644-BBC0-915A8F441957}">
      <dgm:prSet/>
      <dgm:spPr/>
      <dgm:t>
        <a:bodyPr/>
        <a:lstStyle/>
        <a:p>
          <a:endParaRPr lang="en-US"/>
        </a:p>
      </dgm:t>
    </dgm:pt>
    <dgm:pt modelId="{23E18DD6-FC12-4AAD-BE9F-E3C633B032FB}" type="sibTrans" cxnId="{BD338B7D-AEE1-4644-BBC0-915A8F441957}">
      <dgm:prSet/>
      <dgm:spPr/>
      <dgm:t>
        <a:bodyPr/>
        <a:lstStyle/>
        <a:p>
          <a:endParaRPr lang="en-US"/>
        </a:p>
      </dgm:t>
    </dgm:pt>
    <dgm:pt modelId="{D18A7C8E-90F8-4517-9F36-2CEA76E1598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Better signposting via DMC website for Southwark healthcare services/ seasonal newsletter 65+y</a:t>
          </a:r>
        </a:p>
      </dgm:t>
    </dgm:pt>
    <dgm:pt modelId="{C5ED2520-5D91-455D-9864-EB49A9E7EA33}" type="parTrans" cxnId="{CF019646-4393-49C3-9019-40E3EEF0006B}">
      <dgm:prSet/>
      <dgm:spPr/>
    </dgm:pt>
    <dgm:pt modelId="{A0234278-EBFD-428F-902F-24BB2A139D5A}" type="sibTrans" cxnId="{CF019646-4393-49C3-9019-40E3EEF0006B}">
      <dgm:prSet/>
      <dgm:spPr/>
    </dgm:pt>
    <dgm:pt modelId="{A3F3924B-763B-4406-B705-ABF98A9CA5B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All patients happy to receive educational links</a:t>
          </a:r>
        </a:p>
      </dgm:t>
    </dgm:pt>
    <dgm:pt modelId="{5622D88F-ECED-4DA0-80C1-A346A6E8BF25}" type="parTrans" cxnId="{9239625E-482E-49C7-B855-EE3137F0E330}">
      <dgm:prSet/>
      <dgm:spPr/>
    </dgm:pt>
    <dgm:pt modelId="{880C2519-2BD3-414E-BFA2-7A6B3742EBE3}" type="sibTrans" cxnId="{9239625E-482E-49C7-B855-EE3137F0E330}">
      <dgm:prSet/>
      <dgm:spPr/>
    </dgm:pt>
    <dgm:pt modelId="{896C742B-5F82-45F1-A3F2-8C58F058C07E}" type="pres">
      <dgm:prSet presAssocID="{6ADD77EF-557B-4638-8E00-E7525DBFED61}" presName="vert0" presStyleCnt="0">
        <dgm:presLayoutVars>
          <dgm:dir/>
          <dgm:animOne val="branch"/>
          <dgm:animLvl val="lvl"/>
        </dgm:presLayoutVars>
      </dgm:prSet>
      <dgm:spPr/>
    </dgm:pt>
    <dgm:pt modelId="{E73D0C11-F7BB-410F-8998-4453C035DFF3}" type="pres">
      <dgm:prSet presAssocID="{A2A72A9A-7C73-4702-A440-D526A3A3C0DC}" presName="thickLine" presStyleLbl="alignNode1" presStyleIdx="0" presStyleCnt="7"/>
      <dgm:spPr/>
    </dgm:pt>
    <dgm:pt modelId="{7E3B9306-F7CF-492A-BE70-966485916948}" type="pres">
      <dgm:prSet presAssocID="{A2A72A9A-7C73-4702-A440-D526A3A3C0DC}" presName="horz1" presStyleCnt="0"/>
      <dgm:spPr/>
    </dgm:pt>
    <dgm:pt modelId="{5421E857-D047-42CB-8D58-CBC2DC36585D}" type="pres">
      <dgm:prSet presAssocID="{A2A72A9A-7C73-4702-A440-D526A3A3C0DC}" presName="tx1" presStyleLbl="revTx" presStyleIdx="0" presStyleCnt="7"/>
      <dgm:spPr/>
    </dgm:pt>
    <dgm:pt modelId="{087E11CA-7E10-4A4D-927C-FFBD10275AA1}" type="pres">
      <dgm:prSet presAssocID="{A2A72A9A-7C73-4702-A440-D526A3A3C0DC}" presName="vert1" presStyleCnt="0"/>
      <dgm:spPr/>
    </dgm:pt>
    <dgm:pt modelId="{22022ACF-A32A-4D68-9015-9D852634D832}" type="pres">
      <dgm:prSet presAssocID="{A50D631A-F4A4-4128-BFA4-9CDF61ECBCEB}" presName="thickLine" presStyleLbl="alignNode1" presStyleIdx="1" presStyleCnt="7"/>
      <dgm:spPr/>
    </dgm:pt>
    <dgm:pt modelId="{5E1F8DD9-E337-4BBC-BFFB-FD74099EAD9D}" type="pres">
      <dgm:prSet presAssocID="{A50D631A-F4A4-4128-BFA4-9CDF61ECBCEB}" presName="horz1" presStyleCnt="0"/>
      <dgm:spPr/>
    </dgm:pt>
    <dgm:pt modelId="{6F2CDA7E-2DAC-47E5-97C1-44A5BCAA6709}" type="pres">
      <dgm:prSet presAssocID="{A50D631A-F4A4-4128-BFA4-9CDF61ECBCEB}" presName="tx1" presStyleLbl="revTx" presStyleIdx="1" presStyleCnt="7"/>
      <dgm:spPr/>
    </dgm:pt>
    <dgm:pt modelId="{621026F4-ACB2-4AE3-8BFC-4B2C7127890E}" type="pres">
      <dgm:prSet presAssocID="{A50D631A-F4A4-4128-BFA4-9CDF61ECBCEB}" presName="vert1" presStyleCnt="0"/>
      <dgm:spPr/>
    </dgm:pt>
    <dgm:pt modelId="{E94E71F6-45F2-4267-AB55-C23AB5EFD3E1}" type="pres">
      <dgm:prSet presAssocID="{C5A0E232-C72E-453B-8AEC-E7A4F3708974}" presName="thickLine" presStyleLbl="alignNode1" presStyleIdx="2" presStyleCnt="7"/>
      <dgm:spPr/>
    </dgm:pt>
    <dgm:pt modelId="{0E47A31B-DD0B-4CFE-AD8E-7D87CFF4DF0B}" type="pres">
      <dgm:prSet presAssocID="{C5A0E232-C72E-453B-8AEC-E7A4F3708974}" presName="horz1" presStyleCnt="0"/>
      <dgm:spPr/>
    </dgm:pt>
    <dgm:pt modelId="{A740F742-FBA9-4847-AEE1-71E5FB95859E}" type="pres">
      <dgm:prSet presAssocID="{C5A0E232-C72E-453B-8AEC-E7A4F3708974}" presName="tx1" presStyleLbl="revTx" presStyleIdx="2" presStyleCnt="7"/>
      <dgm:spPr/>
    </dgm:pt>
    <dgm:pt modelId="{6524235C-A069-47CF-8394-F5E29F48F8D6}" type="pres">
      <dgm:prSet presAssocID="{C5A0E232-C72E-453B-8AEC-E7A4F3708974}" presName="vert1" presStyleCnt="0"/>
      <dgm:spPr/>
    </dgm:pt>
    <dgm:pt modelId="{1155807B-3A39-4AFE-A5E4-62CF5E3BDEEE}" type="pres">
      <dgm:prSet presAssocID="{C5B4D8F4-54FC-4E71-9E31-DAB89157DE31}" presName="thickLine" presStyleLbl="alignNode1" presStyleIdx="3" presStyleCnt="7"/>
      <dgm:spPr/>
    </dgm:pt>
    <dgm:pt modelId="{65D6D3C1-AEAB-469C-8436-013B10B10145}" type="pres">
      <dgm:prSet presAssocID="{C5B4D8F4-54FC-4E71-9E31-DAB89157DE31}" presName="horz1" presStyleCnt="0"/>
      <dgm:spPr/>
    </dgm:pt>
    <dgm:pt modelId="{6B2AAA3F-9932-4D03-9884-181B7234E007}" type="pres">
      <dgm:prSet presAssocID="{C5B4D8F4-54FC-4E71-9E31-DAB89157DE31}" presName="tx1" presStyleLbl="revTx" presStyleIdx="3" presStyleCnt="7"/>
      <dgm:spPr/>
    </dgm:pt>
    <dgm:pt modelId="{8AC61D62-87B9-4885-8D0A-90DD1D54FA89}" type="pres">
      <dgm:prSet presAssocID="{C5B4D8F4-54FC-4E71-9E31-DAB89157DE31}" presName="vert1" presStyleCnt="0"/>
      <dgm:spPr/>
    </dgm:pt>
    <dgm:pt modelId="{DA2E88E0-4362-49A9-9517-9AA2916B4C0A}" type="pres">
      <dgm:prSet presAssocID="{D18A7C8E-90F8-4517-9F36-2CEA76E15989}" presName="thickLine" presStyleLbl="alignNode1" presStyleIdx="4" presStyleCnt="7"/>
      <dgm:spPr/>
    </dgm:pt>
    <dgm:pt modelId="{2A5EB8A1-814C-40BE-8B8A-7A5FAD0FCCC0}" type="pres">
      <dgm:prSet presAssocID="{D18A7C8E-90F8-4517-9F36-2CEA76E15989}" presName="horz1" presStyleCnt="0"/>
      <dgm:spPr/>
    </dgm:pt>
    <dgm:pt modelId="{30F492BE-E77E-40FE-87C1-9349B30EFE39}" type="pres">
      <dgm:prSet presAssocID="{D18A7C8E-90F8-4517-9F36-2CEA76E15989}" presName="tx1" presStyleLbl="revTx" presStyleIdx="4" presStyleCnt="7"/>
      <dgm:spPr/>
    </dgm:pt>
    <dgm:pt modelId="{C084AC97-7007-4459-91CB-902CED3332A9}" type="pres">
      <dgm:prSet presAssocID="{D18A7C8E-90F8-4517-9F36-2CEA76E15989}" presName="vert1" presStyleCnt="0"/>
      <dgm:spPr/>
    </dgm:pt>
    <dgm:pt modelId="{1845A4BD-D16E-4B15-8FEB-B19D809FFD1D}" type="pres">
      <dgm:prSet presAssocID="{A3F3924B-763B-4406-B705-ABF98A9CA5B8}" presName="thickLine" presStyleLbl="alignNode1" presStyleIdx="5" presStyleCnt="7"/>
      <dgm:spPr/>
    </dgm:pt>
    <dgm:pt modelId="{3C43C703-59D1-42BE-9229-868052FFAE66}" type="pres">
      <dgm:prSet presAssocID="{A3F3924B-763B-4406-B705-ABF98A9CA5B8}" presName="horz1" presStyleCnt="0"/>
      <dgm:spPr/>
    </dgm:pt>
    <dgm:pt modelId="{DFF5EA1E-1976-4F94-A2BE-8BFC3E7CDF33}" type="pres">
      <dgm:prSet presAssocID="{A3F3924B-763B-4406-B705-ABF98A9CA5B8}" presName="tx1" presStyleLbl="revTx" presStyleIdx="5" presStyleCnt="7"/>
      <dgm:spPr/>
    </dgm:pt>
    <dgm:pt modelId="{BCA3B8BA-9CE9-4DB2-8737-0B87EAAB7323}" type="pres">
      <dgm:prSet presAssocID="{A3F3924B-763B-4406-B705-ABF98A9CA5B8}" presName="vert1" presStyleCnt="0"/>
      <dgm:spPr/>
    </dgm:pt>
    <dgm:pt modelId="{12310CC2-BE3C-4283-8C42-5B694A1E4CBB}" type="pres">
      <dgm:prSet presAssocID="{E76BD82F-5C4B-49C8-9DE3-9B2FA8B687BB}" presName="thickLine" presStyleLbl="alignNode1" presStyleIdx="6" presStyleCnt="7"/>
      <dgm:spPr/>
    </dgm:pt>
    <dgm:pt modelId="{E58B6105-1C2B-40D3-8901-F7C9976C049C}" type="pres">
      <dgm:prSet presAssocID="{E76BD82F-5C4B-49C8-9DE3-9B2FA8B687BB}" presName="horz1" presStyleCnt="0"/>
      <dgm:spPr/>
    </dgm:pt>
    <dgm:pt modelId="{50648659-B198-48C2-A0B5-643EA52CABB6}" type="pres">
      <dgm:prSet presAssocID="{E76BD82F-5C4B-49C8-9DE3-9B2FA8B687BB}" presName="tx1" presStyleLbl="revTx" presStyleIdx="6" presStyleCnt="7"/>
      <dgm:spPr/>
    </dgm:pt>
    <dgm:pt modelId="{2FECA601-CE2C-4544-94EA-D0836C200C6A}" type="pres">
      <dgm:prSet presAssocID="{E76BD82F-5C4B-49C8-9DE3-9B2FA8B687BB}" presName="vert1" presStyleCnt="0"/>
      <dgm:spPr/>
    </dgm:pt>
  </dgm:ptLst>
  <dgm:cxnLst>
    <dgm:cxn modelId="{3545000C-C041-4BD6-843B-B0D37D9FA1D7}" type="presOf" srcId="{A50D631A-F4A4-4128-BFA4-9CDF61ECBCEB}" destId="{6F2CDA7E-2DAC-47E5-97C1-44A5BCAA6709}" srcOrd="0" destOrd="0" presId="urn:microsoft.com/office/officeart/2008/layout/LinedList"/>
    <dgm:cxn modelId="{342A1711-353A-4211-A4D7-D6A558DBA625}" srcId="{6ADD77EF-557B-4638-8E00-E7525DBFED61}" destId="{A2A72A9A-7C73-4702-A440-D526A3A3C0DC}" srcOrd="0" destOrd="0" parTransId="{7B6CCDFC-DA84-4E04-866A-42AA4EA7150C}" sibTransId="{02648A4C-FC0D-48C9-89AC-AA561E05E340}"/>
    <dgm:cxn modelId="{4DB8DB11-8B14-4C39-9A6B-8190F1069406}" type="presOf" srcId="{6ADD77EF-557B-4638-8E00-E7525DBFED61}" destId="{896C742B-5F82-45F1-A3F2-8C58F058C07E}" srcOrd="0" destOrd="0" presId="urn:microsoft.com/office/officeart/2008/layout/LinedList"/>
    <dgm:cxn modelId="{5435D12D-4A5C-44FE-9FDD-FE2128185B81}" srcId="{6ADD77EF-557B-4638-8E00-E7525DBFED61}" destId="{C5A0E232-C72E-453B-8AEC-E7A4F3708974}" srcOrd="2" destOrd="0" parTransId="{02C75C8C-9B0F-4AF8-BC45-B16CF10422DB}" sibTransId="{BB1ACC59-C405-4BF0-953B-B7BACA299E94}"/>
    <dgm:cxn modelId="{B1DB4531-90BF-4C11-B996-98618E1719B1}" type="presOf" srcId="{C5B4D8F4-54FC-4E71-9E31-DAB89157DE31}" destId="{6B2AAA3F-9932-4D03-9884-181B7234E007}" srcOrd="0" destOrd="0" presId="urn:microsoft.com/office/officeart/2008/layout/LinedList"/>
    <dgm:cxn modelId="{56E9A05C-E0C8-4DD7-BA81-A9F66481376F}" srcId="{6ADD77EF-557B-4638-8E00-E7525DBFED61}" destId="{C5B4D8F4-54FC-4E71-9E31-DAB89157DE31}" srcOrd="3" destOrd="0" parTransId="{F0854D4F-624D-4AC3-93D7-E0F6367DF901}" sibTransId="{8A63E834-EBA3-422B-9474-A71BCE65A449}"/>
    <dgm:cxn modelId="{9239625E-482E-49C7-B855-EE3137F0E330}" srcId="{6ADD77EF-557B-4638-8E00-E7525DBFED61}" destId="{A3F3924B-763B-4406-B705-ABF98A9CA5B8}" srcOrd="5" destOrd="0" parTransId="{5622D88F-ECED-4DA0-80C1-A346A6E8BF25}" sibTransId="{880C2519-2BD3-414E-BFA2-7A6B3742EBE3}"/>
    <dgm:cxn modelId="{94038464-0835-4C83-9F5E-337F98D14DA4}" srcId="{6ADD77EF-557B-4638-8E00-E7525DBFED61}" destId="{A50D631A-F4A4-4128-BFA4-9CDF61ECBCEB}" srcOrd="1" destOrd="0" parTransId="{CBE0C4B2-EFFB-476F-81EA-2B2F70F10875}" sibTransId="{22C9734B-188F-45E2-BB01-EE9FE433AA9A}"/>
    <dgm:cxn modelId="{CF019646-4393-49C3-9019-40E3EEF0006B}" srcId="{6ADD77EF-557B-4638-8E00-E7525DBFED61}" destId="{D18A7C8E-90F8-4517-9F36-2CEA76E15989}" srcOrd="4" destOrd="0" parTransId="{C5ED2520-5D91-455D-9864-EB49A9E7EA33}" sibTransId="{A0234278-EBFD-428F-902F-24BB2A139D5A}"/>
    <dgm:cxn modelId="{70F34479-EE52-4B79-B21A-7736B54194CB}" type="presOf" srcId="{E76BD82F-5C4B-49C8-9DE3-9B2FA8B687BB}" destId="{50648659-B198-48C2-A0B5-643EA52CABB6}" srcOrd="0" destOrd="0" presId="urn:microsoft.com/office/officeart/2008/layout/LinedList"/>
    <dgm:cxn modelId="{BD338B7D-AEE1-4644-BBC0-915A8F441957}" srcId="{6ADD77EF-557B-4638-8E00-E7525DBFED61}" destId="{E76BD82F-5C4B-49C8-9DE3-9B2FA8B687BB}" srcOrd="6" destOrd="0" parTransId="{B09D4A35-3B57-4A5C-828B-9E7BBE94C121}" sibTransId="{23E18DD6-FC12-4AAD-BE9F-E3C633B032FB}"/>
    <dgm:cxn modelId="{24743289-A081-4CE5-8021-04553BDA7E08}" type="presOf" srcId="{A2A72A9A-7C73-4702-A440-D526A3A3C0DC}" destId="{5421E857-D047-42CB-8D58-CBC2DC36585D}" srcOrd="0" destOrd="0" presId="urn:microsoft.com/office/officeart/2008/layout/LinedList"/>
    <dgm:cxn modelId="{F1F01DA0-85C0-484B-98AA-BBBFFF32D701}" type="presOf" srcId="{A3F3924B-763B-4406-B705-ABF98A9CA5B8}" destId="{DFF5EA1E-1976-4F94-A2BE-8BFC3E7CDF33}" srcOrd="0" destOrd="0" presId="urn:microsoft.com/office/officeart/2008/layout/LinedList"/>
    <dgm:cxn modelId="{98A193E1-B6AE-4091-8802-D7F4F9FC1896}" type="presOf" srcId="{D18A7C8E-90F8-4517-9F36-2CEA76E15989}" destId="{30F492BE-E77E-40FE-87C1-9349B30EFE39}" srcOrd="0" destOrd="0" presId="urn:microsoft.com/office/officeart/2008/layout/LinedList"/>
    <dgm:cxn modelId="{FEEBA6E9-04B3-445F-AF7A-6C79F1BD5D55}" type="presOf" srcId="{C5A0E232-C72E-453B-8AEC-E7A4F3708974}" destId="{A740F742-FBA9-4847-AEE1-71E5FB95859E}" srcOrd="0" destOrd="0" presId="urn:microsoft.com/office/officeart/2008/layout/LinedList"/>
    <dgm:cxn modelId="{B39DFD22-8A29-495E-8D1F-822B97EB81C0}" type="presParOf" srcId="{896C742B-5F82-45F1-A3F2-8C58F058C07E}" destId="{E73D0C11-F7BB-410F-8998-4453C035DFF3}" srcOrd="0" destOrd="0" presId="urn:microsoft.com/office/officeart/2008/layout/LinedList"/>
    <dgm:cxn modelId="{0B57E2CE-7EAE-49D1-B193-6FC8C06E466D}" type="presParOf" srcId="{896C742B-5F82-45F1-A3F2-8C58F058C07E}" destId="{7E3B9306-F7CF-492A-BE70-966485916948}" srcOrd="1" destOrd="0" presId="urn:microsoft.com/office/officeart/2008/layout/LinedList"/>
    <dgm:cxn modelId="{08AE366B-E8EB-41FA-A2C0-1D5828A5AE17}" type="presParOf" srcId="{7E3B9306-F7CF-492A-BE70-966485916948}" destId="{5421E857-D047-42CB-8D58-CBC2DC36585D}" srcOrd="0" destOrd="0" presId="urn:microsoft.com/office/officeart/2008/layout/LinedList"/>
    <dgm:cxn modelId="{9CA2ADB1-98FE-47E6-B589-079848DBB20E}" type="presParOf" srcId="{7E3B9306-F7CF-492A-BE70-966485916948}" destId="{087E11CA-7E10-4A4D-927C-FFBD10275AA1}" srcOrd="1" destOrd="0" presId="urn:microsoft.com/office/officeart/2008/layout/LinedList"/>
    <dgm:cxn modelId="{1924D03F-8636-43DA-93FD-F233DD89A0D8}" type="presParOf" srcId="{896C742B-5F82-45F1-A3F2-8C58F058C07E}" destId="{22022ACF-A32A-4D68-9015-9D852634D832}" srcOrd="2" destOrd="0" presId="urn:microsoft.com/office/officeart/2008/layout/LinedList"/>
    <dgm:cxn modelId="{F10925E5-E5FA-43B1-8ADA-FDBC71401434}" type="presParOf" srcId="{896C742B-5F82-45F1-A3F2-8C58F058C07E}" destId="{5E1F8DD9-E337-4BBC-BFFB-FD74099EAD9D}" srcOrd="3" destOrd="0" presId="urn:microsoft.com/office/officeart/2008/layout/LinedList"/>
    <dgm:cxn modelId="{5A4D978E-3C04-4C25-8F06-99EC3CF7716A}" type="presParOf" srcId="{5E1F8DD9-E337-4BBC-BFFB-FD74099EAD9D}" destId="{6F2CDA7E-2DAC-47E5-97C1-44A5BCAA6709}" srcOrd="0" destOrd="0" presId="urn:microsoft.com/office/officeart/2008/layout/LinedList"/>
    <dgm:cxn modelId="{9FFD75A6-E53F-4EB3-B16C-8D5835B944E6}" type="presParOf" srcId="{5E1F8DD9-E337-4BBC-BFFB-FD74099EAD9D}" destId="{621026F4-ACB2-4AE3-8BFC-4B2C7127890E}" srcOrd="1" destOrd="0" presId="urn:microsoft.com/office/officeart/2008/layout/LinedList"/>
    <dgm:cxn modelId="{8BFEE14B-D730-46DA-8784-953782E1226B}" type="presParOf" srcId="{896C742B-5F82-45F1-A3F2-8C58F058C07E}" destId="{E94E71F6-45F2-4267-AB55-C23AB5EFD3E1}" srcOrd="4" destOrd="0" presId="urn:microsoft.com/office/officeart/2008/layout/LinedList"/>
    <dgm:cxn modelId="{18C5715C-462E-404D-9653-73205B11B6DA}" type="presParOf" srcId="{896C742B-5F82-45F1-A3F2-8C58F058C07E}" destId="{0E47A31B-DD0B-4CFE-AD8E-7D87CFF4DF0B}" srcOrd="5" destOrd="0" presId="urn:microsoft.com/office/officeart/2008/layout/LinedList"/>
    <dgm:cxn modelId="{53E68A39-6E90-434C-B78C-58C48B558165}" type="presParOf" srcId="{0E47A31B-DD0B-4CFE-AD8E-7D87CFF4DF0B}" destId="{A740F742-FBA9-4847-AEE1-71E5FB95859E}" srcOrd="0" destOrd="0" presId="urn:microsoft.com/office/officeart/2008/layout/LinedList"/>
    <dgm:cxn modelId="{B8403339-D047-4F64-97E6-B127740CF86C}" type="presParOf" srcId="{0E47A31B-DD0B-4CFE-AD8E-7D87CFF4DF0B}" destId="{6524235C-A069-47CF-8394-F5E29F48F8D6}" srcOrd="1" destOrd="0" presId="urn:microsoft.com/office/officeart/2008/layout/LinedList"/>
    <dgm:cxn modelId="{119571BD-9FFA-4C08-979B-1BAB14BF0BE9}" type="presParOf" srcId="{896C742B-5F82-45F1-A3F2-8C58F058C07E}" destId="{1155807B-3A39-4AFE-A5E4-62CF5E3BDEEE}" srcOrd="6" destOrd="0" presId="urn:microsoft.com/office/officeart/2008/layout/LinedList"/>
    <dgm:cxn modelId="{B5E31350-2FBE-4085-B097-C84C6493F266}" type="presParOf" srcId="{896C742B-5F82-45F1-A3F2-8C58F058C07E}" destId="{65D6D3C1-AEAB-469C-8436-013B10B10145}" srcOrd="7" destOrd="0" presId="urn:microsoft.com/office/officeart/2008/layout/LinedList"/>
    <dgm:cxn modelId="{1952F186-A504-44AD-AB1E-BA4E42F24D3A}" type="presParOf" srcId="{65D6D3C1-AEAB-469C-8436-013B10B10145}" destId="{6B2AAA3F-9932-4D03-9884-181B7234E007}" srcOrd="0" destOrd="0" presId="urn:microsoft.com/office/officeart/2008/layout/LinedList"/>
    <dgm:cxn modelId="{A10A9AA9-748B-413B-81C2-C1BA9303994F}" type="presParOf" srcId="{65D6D3C1-AEAB-469C-8436-013B10B10145}" destId="{8AC61D62-87B9-4885-8D0A-90DD1D54FA89}" srcOrd="1" destOrd="0" presId="urn:microsoft.com/office/officeart/2008/layout/LinedList"/>
    <dgm:cxn modelId="{9EA48FE8-54CA-40B6-AC70-55762A47AC79}" type="presParOf" srcId="{896C742B-5F82-45F1-A3F2-8C58F058C07E}" destId="{DA2E88E0-4362-49A9-9517-9AA2916B4C0A}" srcOrd="8" destOrd="0" presId="urn:microsoft.com/office/officeart/2008/layout/LinedList"/>
    <dgm:cxn modelId="{C38B4FB4-5A07-4090-9525-849D32E8526C}" type="presParOf" srcId="{896C742B-5F82-45F1-A3F2-8C58F058C07E}" destId="{2A5EB8A1-814C-40BE-8B8A-7A5FAD0FCCC0}" srcOrd="9" destOrd="0" presId="urn:microsoft.com/office/officeart/2008/layout/LinedList"/>
    <dgm:cxn modelId="{FE588C29-6EC0-4128-8E0F-B5FBD85260DE}" type="presParOf" srcId="{2A5EB8A1-814C-40BE-8B8A-7A5FAD0FCCC0}" destId="{30F492BE-E77E-40FE-87C1-9349B30EFE39}" srcOrd="0" destOrd="0" presId="urn:microsoft.com/office/officeart/2008/layout/LinedList"/>
    <dgm:cxn modelId="{58A1FE0D-DB0F-454B-8CA6-06BB3DA420EB}" type="presParOf" srcId="{2A5EB8A1-814C-40BE-8B8A-7A5FAD0FCCC0}" destId="{C084AC97-7007-4459-91CB-902CED3332A9}" srcOrd="1" destOrd="0" presId="urn:microsoft.com/office/officeart/2008/layout/LinedList"/>
    <dgm:cxn modelId="{CC59FBE7-0A8E-460D-8C22-79381E003FC6}" type="presParOf" srcId="{896C742B-5F82-45F1-A3F2-8C58F058C07E}" destId="{1845A4BD-D16E-4B15-8FEB-B19D809FFD1D}" srcOrd="10" destOrd="0" presId="urn:microsoft.com/office/officeart/2008/layout/LinedList"/>
    <dgm:cxn modelId="{D6D3544E-67B7-4300-B6FA-C3344952F5CD}" type="presParOf" srcId="{896C742B-5F82-45F1-A3F2-8C58F058C07E}" destId="{3C43C703-59D1-42BE-9229-868052FFAE66}" srcOrd="11" destOrd="0" presId="urn:microsoft.com/office/officeart/2008/layout/LinedList"/>
    <dgm:cxn modelId="{8D21EBC5-C2FF-40B0-BFDB-90914CFAD4DD}" type="presParOf" srcId="{3C43C703-59D1-42BE-9229-868052FFAE66}" destId="{DFF5EA1E-1976-4F94-A2BE-8BFC3E7CDF33}" srcOrd="0" destOrd="0" presId="urn:microsoft.com/office/officeart/2008/layout/LinedList"/>
    <dgm:cxn modelId="{A0E8B458-F45D-4149-A480-38E08B089017}" type="presParOf" srcId="{3C43C703-59D1-42BE-9229-868052FFAE66}" destId="{BCA3B8BA-9CE9-4DB2-8737-0B87EAAB7323}" srcOrd="1" destOrd="0" presId="urn:microsoft.com/office/officeart/2008/layout/LinedList"/>
    <dgm:cxn modelId="{B9D082BD-78C2-4A7D-9412-D176F5590BC2}" type="presParOf" srcId="{896C742B-5F82-45F1-A3F2-8C58F058C07E}" destId="{12310CC2-BE3C-4283-8C42-5B694A1E4CBB}" srcOrd="12" destOrd="0" presId="urn:microsoft.com/office/officeart/2008/layout/LinedList"/>
    <dgm:cxn modelId="{B372E5A4-7F57-4E2E-820C-562F26F2E57C}" type="presParOf" srcId="{896C742B-5F82-45F1-A3F2-8C58F058C07E}" destId="{E58B6105-1C2B-40D3-8901-F7C9976C049C}" srcOrd="13" destOrd="0" presId="urn:microsoft.com/office/officeart/2008/layout/LinedList"/>
    <dgm:cxn modelId="{A70144D5-E2E7-48CD-AE1E-CB3E93C18A3B}" type="presParOf" srcId="{E58B6105-1C2B-40D3-8901-F7C9976C049C}" destId="{50648659-B198-48C2-A0B5-643EA52CABB6}" srcOrd="0" destOrd="0" presId="urn:microsoft.com/office/officeart/2008/layout/LinedList"/>
    <dgm:cxn modelId="{AB2060A9-7952-441B-9A50-9B39E117E220}" type="presParOf" srcId="{E58B6105-1C2B-40D3-8901-F7C9976C049C}" destId="{2FECA601-CE2C-4544-94EA-D0836C200C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BE288-961E-42E4-A702-5A851D6DB2B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D51EC7-E280-4C0A-A8C5-81607895085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Set up online appointments to allow  patients to chooses their prefer mode of consultation: video, face to face and telephone</a:t>
          </a:r>
          <a:endParaRPr lang="en-US" dirty="0"/>
        </a:p>
      </dgm:t>
    </dgm:pt>
    <dgm:pt modelId="{F3D757F8-20F4-42E1-9782-D281CDA89E27}" type="parTrans" cxnId="{5B47FB20-BEA3-4718-99CB-4A3AF0461210}">
      <dgm:prSet/>
      <dgm:spPr/>
    </dgm:pt>
    <dgm:pt modelId="{A9E99C5B-5560-4231-921F-3DDB21327FA1}" type="sibTrans" cxnId="{5B47FB20-BEA3-4718-99CB-4A3AF0461210}">
      <dgm:prSet/>
      <dgm:spPr/>
    </dgm:pt>
    <dgm:pt modelId="{0EC9AE9F-CC83-4DAA-BB89-8EF4CE45D69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Create video content explaining  eg.(how to) use e-consults?</a:t>
          </a:r>
        </a:p>
      </dgm:t>
    </dgm:pt>
    <dgm:pt modelId="{743B3121-B105-468A-A8AB-89D86219C4F3}" type="parTrans" cxnId="{0965F53E-3AE8-43C0-A24D-7C378F3D29DB}">
      <dgm:prSet/>
      <dgm:spPr/>
    </dgm:pt>
    <dgm:pt modelId="{2A336A12-4E8F-4532-9D75-45C5F32534ED}" type="sibTrans" cxnId="{0965F53E-3AE8-43C0-A24D-7C378F3D29DB}">
      <dgm:prSet/>
      <dgm:spPr/>
    </dgm:pt>
    <dgm:pt modelId="{F12D373A-BA69-4A1C-AFBD-B575B1FCD095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Improve availability of online appt </a:t>
          </a:r>
          <a:r>
            <a:rPr lang="en-US" b="1" u="sng" dirty="0">
              <a:latin typeface="Calibri Light" panose="020F0302020204030204"/>
            </a:rPr>
            <a:t>by</a:t>
          </a:r>
          <a:r>
            <a:rPr lang="en-US" dirty="0">
              <a:latin typeface="Calibri Light" panose="020F0302020204030204"/>
            </a:rPr>
            <a:t> removing pre-bookable?</a:t>
          </a:r>
          <a:endParaRPr lang="en-US" dirty="0"/>
        </a:p>
      </dgm:t>
    </dgm:pt>
    <dgm:pt modelId="{CAFD010E-E9DC-441B-A9D1-2F29CCDEC6BD}" type="parTrans" cxnId="{B02D09AB-6B21-4CBB-A62B-1698E1EDAA25}">
      <dgm:prSet/>
      <dgm:spPr/>
    </dgm:pt>
    <dgm:pt modelId="{4E5B3D14-B0AE-4883-805E-59807D811626}" type="sibTrans" cxnId="{B02D09AB-6B21-4CBB-A62B-1698E1EDAA25}">
      <dgm:prSet/>
      <dgm:spPr/>
    </dgm:pt>
    <dgm:pt modelId="{4070CB8B-6D64-422D-B1CB-4C2E8FBEA74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Improve sigposting for local services on the website eg. Website Home page </a:t>
          </a:r>
        </a:p>
      </dgm:t>
    </dgm:pt>
    <dgm:pt modelId="{6F467369-C41B-451D-9E13-C0B8D85102DC}" type="parTrans" cxnId="{49C45B3D-5163-417E-88B2-94049D0DB1FD}">
      <dgm:prSet/>
      <dgm:spPr/>
    </dgm:pt>
    <dgm:pt modelId="{5D61EA4E-0EE7-41F0-AAC2-4C80E3FB9D4F}" type="sibTrans" cxnId="{49C45B3D-5163-417E-88B2-94049D0DB1FD}">
      <dgm:prSet/>
      <dgm:spPr/>
    </dgm:pt>
    <dgm:pt modelId="{EF15D2F2-4DE0-45D6-A40D-BA3A3A8296E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Increase amount of face to face appointments -  </a:t>
          </a:r>
          <a:r>
            <a:rPr lang="en-US" dirty="0"/>
            <a:t>distinguish between on-site and off-site appointments?</a:t>
          </a:r>
          <a:r>
            <a:rPr lang="en-US" dirty="0">
              <a:latin typeface="Calibri Light" panose="020F0302020204030204"/>
            </a:rPr>
            <a:t> Open up appt at 2.30PM - 4.00PM for next day face to face appt. Create</a:t>
          </a:r>
          <a:r>
            <a:rPr lang="en-US" dirty="0"/>
            <a:t> 2 lane to book appointments</a:t>
          </a:r>
          <a:r>
            <a:rPr lang="en-US" b="1" dirty="0"/>
            <a:t> am and pm</a:t>
          </a:r>
          <a:r>
            <a:rPr lang="en-US" b="1" dirty="0">
              <a:latin typeface="Calibri Light" panose="020F0302020204030204"/>
            </a:rPr>
            <a:t>? </a:t>
          </a:r>
          <a:r>
            <a:rPr lang="en-US" b="1" dirty="0">
              <a:solidFill>
                <a:srgbClr val="FF0000"/>
              </a:solidFill>
              <a:latin typeface="Calibri Light" panose="020F0302020204030204"/>
            </a:rPr>
            <a:t>Flatten demand</a:t>
          </a:r>
          <a:endParaRPr lang="en-US" dirty="0">
            <a:latin typeface="Calibri Light" panose="020F0302020204030204"/>
          </a:endParaRPr>
        </a:p>
      </dgm:t>
    </dgm:pt>
    <dgm:pt modelId="{7776577E-723C-446B-8592-A07604078D04}" type="parTrans" cxnId="{840F72FE-9997-40B1-9003-D6C5A2035CBA}">
      <dgm:prSet/>
      <dgm:spPr/>
    </dgm:pt>
    <dgm:pt modelId="{BC327F19-7CCB-4B9E-AA4F-A077DAAF4654}" type="sibTrans" cxnId="{840F72FE-9997-40B1-9003-D6C5A2035CBA}">
      <dgm:prSet/>
      <dgm:spPr/>
    </dgm:pt>
    <dgm:pt modelId="{A7B97943-8E0E-40D9-A89A-2C3C1EA314F2}" type="pres">
      <dgm:prSet presAssocID="{520BE288-961E-42E4-A702-5A851D6DB2B8}" presName="vert0" presStyleCnt="0">
        <dgm:presLayoutVars>
          <dgm:dir/>
          <dgm:animOne val="branch"/>
          <dgm:animLvl val="lvl"/>
        </dgm:presLayoutVars>
      </dgm:prSet>
      <dgm:spPr/>
    </dgm:pt>
    <dgm:pt modelId="{D89A2BA7-83BF-4970-B908-106977B7B52D}" type="pres">
      <dgm:prSet presAssocID="{EF15D2F2-4DE0-45D6-A40D-BA3A3A8296EB}" presName="thickLine" presStyleLbl="alignNode1" presStyleIdx="0" presStyleCnt="5"/>
      <dgm:spPr/>
    </dgm:pt>
    <dgm:pt modelId="{C1BB5B77-01B9-445A-A84F-7B8E81949717}" type="pres">
      <dgm:prSet presAssocID="{EF15D2F2-4DE0-45D6-A40D-BA3A3A8296EB}" presName="horz1" presStyleCnt="0"/>
      <dgm:spPr/>
    </dgm:pt>
    <dgm:pt modelId="{280EA417-A2A7-4B55-9406-5B05972C6B6D}" type="pres">
      <dgm:prSet presAssocID="{EF15D2F2-4DE0-45D6-A40D-BA3A3A8296EB}" presName="tx1" presStyleLbl="revTx" presStyleIdx="0" presStyleCnt="5"/>
      <dgm:spPr/>
    </dgm:pt>
    <dgm:pt modelId="{DAB769D3-EF52-4DC7-8044-C8F4EA7EF775}" type="pres">
      <dgm:prSet presAssocID="{EF15D2F2-4DE0-45D6-A40D-BA3A3A8296EB}" presName="vert1" presStyleCnt="0"/>
      <dgm:spPr/>
    </dgm:pt>
    <dgm:pt modelId="{AD751A1F-7751-468E-AC6C-BF8D12476F44}" type="pres">
      <dgm:prSet presAssocID="{F12D373A-BA69-4A1C-AFBD-B575B1FCD095}" presName="thickLine" presStyleLbl="alignNode1" presStyleIdx="1" presStyleCnt="5"/>
      <dgm:spPr/>
    </dgm:pt>
    <dgm:pt modelId="{2B237493-6284-458E-9896-6747D1384A07}" type="pres">
      <dgm:prSet presAssocID="{F12D373A-BA69-4A1C-AFBD-B575B1FCD095}" presName="horz1" presStyleCnt="0"/>
      <dgm:spPr/>
    </dgm:pt>
    <dgm:pt modelId="{7FE32FD8-A5DC-4691-9885-2947B72C2AAF}" type="pres">
      <dgm:prSet presAssocID="{F12D373A-BA69-4A1C-AFBD-B575B1FCD095}" presName="tx1" presStyleLbl="revTx" presStyleIdx="1" presStyleCnt="5"/>
      <dgm:spPr/>
    </dgm:pt>
    <dgm:pt modelId="{EAEC3C09-208B-4644-BC8D-B69C8C5D23E9}" type="pres">
      <dgm:prSet presAssocID="{F12D373A-BA69-4A1C-AFBD-B575B1FCD095}" presName="vert1" presStyleCnt="0"/>
      <dgm:spPr/>
    </dgm:pt>
    <dgm:pt modelId="{139A3A40-B148-488E-A2AB-2C7F42307FEA}" type="pres">
      <dgm:prSet presAssocID="{37D51EC7-E280-4C0A-A8C5-81607895085A}" presName="thickLine" presStyleLbl="alignNode1" presStyleIdx="2" presStyleCnt="5"/>
      <dgm:spPr/>
    </dgm:pt>
    <dgm:pt modelId="{74E97C72-AE52-42E3-995D-8F353794064C}" type="pres">
      <dgm:prSet presAssocID="{37D51EC7-E280-4C0A-A8C5-81607895085A}" presName="horz1" presStyleCnt="0"/>
      <dgm:spPr/>
    </dgm:pt>
    <dgm:pt modelId="{B62B31C6-F82B-4EA4-BFE3-6DAA78694E1B}" type="pres">
      <dgm:prSet presAssocID="{37D51EC7-E280-4C0A-A8C5-81607895085A}" presName="tx1" presStyleLbl="revTx" presStyleIdx="2" presStyleCnt="5"/>
      <dgm:spPr/>
    </dgm:pt>
    <dgm:pt modelId="{0822E4A5-A325-4E33-BC91-2E6506FBDB6D}" type="pres">
      <dgm:prSet presAssocID="{37D51EC7-E280-4C0A-A8C5-81607895085A}" presName="vert1" presStyleCnt="0"/>
      <dgm:spPr/>
    </dgm:pt>
    <dgm:pt modelId="{A1235743-C9D7-405E-BBA2-151C4EA6733A}" type="pres">
      <dgm:prSet presAssocID="{0EC9AE9F-CC83-4DAA-BB89-8EF4CE45D691}" presName="thickLine" presStyleLbl="alignNode1" presStyleIdx="3" presStyleCnt="5"/>
      <dgm:spPr/>
    </dgm:pt>
    <dgm:pt modelId="{0C44CE18-C75A-4E4D-A409-453BB211FDEB}" type="pres">
      <dgm:prSet presAssocID="{0EC9AE9F-CC83-4DAA-BB89-8EF4CE45D691}" presName="horz1" presStyleCnt="0"/>
      <dgm:spPr/>
    </dgm:pt>
    <dgm:pt modelId="{5B1D6063-BF25-4D92-A1A7-FCA6ACF9FDAF}" type="pres">
      <dgm:prSet presAssocID="{0EC9AE9F-CC83-4DAA-BB89-8EF4CE45D691}" presName="tx1" presStyleLbl="revTx" presStyleIdx="3" presStyleCnt="5"/>
      <dgm:spPr/>
    </dgm:pt>
    <dgm:pt modelId="{2B2AA2AE-EE29-4CCE-A138-A49E65AD0DFB}" type="pres">
      <dgm:prSet presAssocID="{0EC9AE9F-CC83-4DAA-BB89-8EF4CE45D691}" presName="vert1" presStyleCnt="0"/>
      <dgm:spPr/>
    </dgm:pt>
    <dgm:pt modelId="{5E40E135-2E4B-46E1-8780-2D6C91083345}" type="pres">
      <dgm:prSet presAssocID="{4070CB8B-6D64-422D-B1CB-4C2E8FBEA740}" presName="thickLine" presStyleLbl="alignNode1" presStyleIdx="4" presStyleCnt="5"/>
      <dgm:spPr/>
    </dgm:pt>
    <dgm:pt modelId="{6C1369D6-0EEA-41B2-9AD9-5923CE41AF3E}" type="pres">
      <dgm:prSet presAssocID="{4070CB8B-6D64-422D-B1CB-4C2E8FBEA740}" presName="horz1" presStyleCnt="0"/>
      <dgm:spPr/>
    </dgm:pt>
    <dgm:pt modelId="{E0CEF89A-B7FA-490B-8427-2552A69B2C7D}" type="pres">
      <dgm:prSet presAssocID="{4070CB8B-6D64-422D-B1CB-4C2E8FBEA740}" presName="tx1" presStyleLbl="revTx" presStyleIdx="4" presStyleCnt="5"/>
      <dgm:spPr/>
    </dgm:pt>
    <dgm:pt modelId="{C96D0655-8DF3-4150-B125-17BFD5904BA6}" type="pres">
      <dgm:prSet presAssocID="{4070CB8B-6D64-422D-B1CB-4C2E8FBEA740}" presName="vert1" presStyleCnt="0"/>
      <dgm:spPr/>
    </dgm:pt>
  </dgm:ptLst>
  <dgm:cxnLst>
    <dgm:cxn modelId="{2897F316-E53C-47EA-A440-A2AAA25F6C4D}" type="presOf" srcId="{520BE288-961E-42E4-A702-5A851D6DB2B8}" destId="{A7B97943-8E0E-40D9-A89A-2C3C1EA314F2}" srcOrd="0" destOrd="0" presId="urn:microsoft.com/office/officeart/2008/layout/LinedList"/>
    <dgm:cxn modelId="{5B47FB20-BEA3-4718-99CB-4A3AF0461210}" srcId="{520BE288-961E-42E4-A702-5A851D6DB2B8}" destId="{37D51EC7-E280-4C0A-A8C5-81607895085A}" srcOrd="2" destOrd="0" parTransId="{F3D757F8-20F4-42E1-9782-D281CDA89E27}" sibTransId="{A9E99C5B-5560-4231-921F-3DDB21327FA1}"/>
    <dgm:cxn modelId="{49C45B3D-5163-417E-88B2-94049D0DB1FD}" srcId="{520BE288-961E-42E4-A702-5A851D6DB2B8}" destId="{4070CB8B-6D64-422D-B1CB-4C2E8FBEA740}" srcOrd="4" destOrd="0" parTransId="{6F467369-C41B-451D-9E13-C0B8D85102DC}" sibTransId="{5D61EA4E-0EE7-41F0-AAC2-4C80E3FB9D4F}"/>
    <dgm:cxn modelId="{0965F53E-3AE8-43C0-A24D-7C378F3D29DB}" srcId="{520BE288-961E-42E4-A702-5A851D6DB2B8}" destId="{0EC9AE9F-CC83-4DAA-BB89-8EF4CE45D691}" srcOrd="3" destOrd="0" parTransId="{743B3121-B105-468A-A8AB-89D86219C4F3}" sibTransId="{2A336A12-4E8F-4532-9D75-45C5F32534ED}"/>
    <dgm:cxn modelId="{DB833260-0043-4079-A3AF-CF7840C70A37}" type="presOf" srcId="{0EC9AE9F-CC83-4DAA-BB89-8EF4CE45D691}" destId="{5B1D6063-BF25-4D92-A1A7-FCA6ACF9FDAF}" srcOrd="0" destOrd="0" presId="urn:microsoft.com/office/officeart/2008/layout/LinedList"/>
    <dgm:cxn modelId="{FD72EE4D-589F-4795-B39A-C88A28E102B1}" type="presOf" srcId="{EF15D2F2-4DE0-45D6-A40D-BA3A3A8296EB}" destId="{280EA417-A2A7-4B55-9406-5B05972C6B6D}" srcOrd="0" destOrd="0" presId="urn:microsoft.com/office/officeart/2008/layout/LinedList"/>
    <dgm:cxn modelId="{517D8694-1255-4440-92B7-F5AAAAE60734}" type="presOf" srcId="{37D51EC7-E280-4C0A-A8C5-81607895085A}" destId="{B62B31C6-F82B-4EA4-BFE3-6DAA78694E1B}" srcOrd="0" destOrd="0" presId="urn:microsoft.com/office/officeart/2008/layout/LinedList"/>
    <dgm:cxn modelId="{B02D09AB-6B21-4CBB-A62B-1698E1EDAA25}" srcId="{520BE288-961E-42E4-A702-5A851D6DB2B8}" destId="{F12D373A-BA69-4A1C-AFBD-B575B1FCD095}" srcOrd="1" destOrd="0" parTransId="{CAFD010E-E9DC-441B-A9D1-2F29CCDEC6BD}" sibTransId="{4E5B3D14-B0AE-4883-805E-59807D811626}"/>
    <dgm:cxn modelId="{CE4760C2-BDF6-482C-B440-F682EF9DDF0C}" type="presOf" srcId="{F12D373A-BA69-4A1C-AFBD-B575B1FCD095}" destId="{7FE32FD8-A5DC-4691-9885-2947B72C2AAF}" srcOrd="0" destOrd="0" presId="urn:microsoft.com/office/officeart/2008/layout/LinedList"/>
    <dgm:cxn modelId="{8F6B86C8-36F3-4032-A913-99EEF793FEB8}" type="presOf" srcId="{4070CB8B-6D64-422D-B1CB-4C2E8FBEA740}" destId="{E0CEF89A-B7FA-490B-8427-2552A69B2C7D}" srcOrd="0" destOrd="0" presId="urn:microsoft.com/office/officeart/2008/layout/LinedList"/>
    <dgm:cxn modelId="{840F72FE-9997-40B1-9003-D6C5A2035CBA}" srcId="{520BE288-961E-42E4-A702-5A851D6DB2B8}" destId="{EF15D2F2-4DE0-45D6-A40D-BA3A3A8296EB}" srcOrd="0" destOrd="0" parTransId="{7776577E-723C-446B-8592-A07604078D04}" sibTransId="{BC327F19-7CCB-4B9E-AA4F-A077DAAF4654}"/>
    <dgm:cxn modelId="{C406172C-96D3-4CB2-98D1-13F61D0FAA90}" type="presParOf" srcId="{A7B97943-8E0E-40D9-A89A-2C3C1EA314F2}" destId="{D89A2BA7-83BF-4970-B908-106977B7B52D}" srcOrd="0" destOrd="0" presId="urn:microsoft.com/office/officeart/2008/layout/LinedList"/>
    <dgm:cxn modelId="{53671D1A-E2CD-4DCD-8E99-F0CDF75D6D86}" type="presParOf" srcId="{A7B97943-8E0E-40D9-A89A-2C3C1EA314F2}" destId="{C1BB5B77-01B9-445A-A84F-7B8E81949717}" srcOrd="1" destOrd="0" presId="urn:microsoft.com/office/officeart/2008/layout/LinedList"/>
    <dgm:cxn modelId="{A121134E-292A-4D78-860C-E7E9D65DDECC}" type="presParOf" srcId="{C1BB5B77-01B9-445A-A84F-7B8E81949717}" destId="{280EA417-A2A7-4B55-9406-5B05972C6B6D}" srcOrd="0" destOrd="0" presId="urn:microsoft.com/office/officeart/2008/layout/LinedList"/>
    <dgm:cxn modelId="{2CB3ED1C-9C8F-4EEE-8E5E-7ABBF8E44759}" type="presParOf" srcId="{C1BB5B77-01B9-445A-A84F-7B8E81949717}" destId="{DAB769D3-EF52-4DC7-8044-C8F4EA7EF775}" srcOrd="1" destOrd="0" presId="urn:microsoft.com/office/officeart/2008/layout/LinedList"/>
    <dgm:cxn modelId="{8B0334E0-F95D-477F-9131-BBA3A35B1CFC}" type="presParOf" srcId="{A7B97943-8E0E-40D9-A89A-2C3C1EA314F2}" destId="{AD751A1F-7751-468E-AC6C-BF8D12476F44}" srcOrd="2" destOrd="0" presId="urn:microsoft.com/office/officeart/2008/layout/LinedList"/>
    <dgm:cxn modelId="{7CA5EB4E-D7D2-490F-848E-2D77BAA00277}" type="presParOf" srcId="{A7B97943-8E0E-40D9-A89A-2C3C1EA314F2}" destId="{2B237493-6284-458E-9896-6747D1384A07}" srcOrd="3" destOrd="0" presId="urn:microsoft.com/office/officeart/2008/layout/LinedList"/>
    <dgm:cxn modelId="{FB937E7A-39EF-4CD2-884D-960EA5B9F5DD}" type="presParOf" srcId="{2B237493-6284-458E-9896-6747D1384A07}" destId="{7FE32FD8-A5DC-4691-9885-2947B72C2AAF}" srcOrd="0" destOrd="0" presId="urn:microsoft.com/office/officeart/2008/layout/LinedList"/>
    <dgm:cxn modelId="{138161E7-2AB0-4513-AF8B-8D5028BFA853}" type="presParOf" srcId="{2B237493-6284-458E-9896-6747D1384A07}" destId="{EAEC3C09-208B-4644-BC8D-B69C8C5D23E9}" srcOrd="1" destOrd="0" presId="urn:microsoft.com/office/officeart/2008/layout/LinedList"/>
    <dgm:cxn modelId="{540194B6-8D81-4602-83C9-2041AE098450}" type="presParOf" srcId="{A7B97943-8E0E-40D9-A89A-2C3C1EA314F2}" destId="{139A3A40-B148-488E-A2AB-2C7F42307FEA}" srcOrd="4" destOrd="0" presId="urn:microsoft.com/office/officeart/2008/layout/LinedList"/>
    <dgm:cxn modelId="{978AECA7-6F02-4AF9-8CE7-4F396C0F5286}" type="presParOf" srcId="{A7B97943-8E0E-40D9-A89A-2C3C1EA314F2}" destId="{74E97C72-AE52-42E3-995D-8F353794064C}" srcOrd="5" destOrd="0" presId="urn:microsoft.com/office/officeart/2008/layout/LinedList"/>
    <dgm:cxn modelId="{B3B7FDD1-40B7-4156-9878-343E167F1D5F}" type="presParOf" srcId="{74E97C72-AE52-42E3-995D-8F353794064C}" destId="{B62B31C6-F82B-4EA4-BFE3-6DAA78694E1B}" srcOrd="0" destOrd="0" presId="urn:microsoft.com/office/officeart/2008/layout/LinedList"/>
    <dgm:cxn modelId="{73963C2B-43CF-426F-8408-3C1DBBA2B8B0}" type="presParOf" srcId="{74E97C72-AE52-42E3-995D-8F353794064C}" destId="{0822E4A5-A325-4E33-BC91-2E6506FBDB6D}" srcOrd="1" destOrd="0" presId="urn:microsoft.com/office/officeart/2008/layout/LinedList"/>
    <dgm:cxn modelId="{67E6C7CE-692F-4C09-87BE-4FEC9CDEBB3E}" type="presParOf" srcId="{A7B97943-8E0E-40D9-A89A-2C3C1EA314F2}" destId="{A1235743-C9D7-405E-BBA2-151C4EA6733A}" srcOrd="6" destOrd="0" presId="urn:microsoft.com/office/officeart/2008/layout/LinedList"/>
    <dgm:cxn modelId="{22F445C6-5EF2-4A10-9D57-A1FAF8732731}" type="presParOf" srcId="{A7B97943-8E0E-40D9-A89A-2C3C1EA314F2}" destId="{0C44CE18-C75A-4E4D-A409-453BB211FDEB}" srcOrd="7" destOrd="0" presId="urn:microsoft.com/office/officeart/2008/layout/LinedList"/>
    <dgm:cxn modelId="{0FCE4BEC-7CA0-4AFE-BDC0-A31E200DD8BD}" type="presParOf" srcId="{0C44CE18-C75A-4E4D-A409-453BB211FDEB}" destId="{5B1D6063-BF25-4D92-A1A7-FCA6ACF9FDAF}" srcOrd="0" destOrd="0" presId="urn:microsoft.com/office/officeart/2008/layout/LinedList"/>
    <dgm:cxn modelId="{927E96C1-3B7D-4B21-874A-2407AD7482B0}" type="presParOf" srcId="{0C44CE18-C75A-4E4D-A409-453BB211FDEB}" destId="{2B2AA2AE-EE29-4CCE-A138-A49E65AD0DFB}" srcOrd="1" destOrd="0" presId="urn:microsoft.com/office/officeart/2008/layout/LinedList"/>
    <dgm:cxn modelId="{041C5323-09B2-4E23-9179-3B648B31F8B7}" type="presParOf" srcId="{A7B97943-8E0E-40D9-A89A-2C3C1EA314F2}" destId="{5E40E135-2E4B-46E1-8780-2D6C91083345}" srcOrd="8" destOrd="0" presId="urn:microsoft.com/office/officeart/2008/layout/LinedList"/>
    <dgm:cxn modelId="{3382F3F7-3C51-47D3-8472-082EA4687DE7}" type="presParOf" srcId="{A7B97943-8E0E-40D9-A89A-2C3C1EA314F2}" destId="{6C1369D6-0EEA-41B2-9AD9-5923CE41AF3E}" srcOrd="9" destOrd="0" presId="urn:microsoft.com/office/officeart/2008/layout/LinedList"/>
    <dgm:cxn modelId="{26D31FE3-18A3-4F26-ACF0-8F85567131A3}" type="presParOf" srcId="{6C1369D6-0EEA-41B2-9AD9-5923CE41AF3E}" destId="{E0CEF89A-B7FA-490B-8427-2552A69B2C7D}" srcOrd="0" destOrd="0" presId="urn:microsoft.com/office/officeart/2008/layout/LinedList"/>
    <dgm:cxn modelId="{EB94D475-AF36-47FC-AF90-94762F65711C}" type="presParOf" srcId="{6C1369D6-0EEA-41B2-9AD9-5923CE41AF3E}" destId="{C96D0655-8DF3-4150-B125-17BFD5904B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C6C9C-800D-4B78-8A8A-CF9BA9E90454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BEF42-D731-4A66-A220-DA864F124714}">
      <dsp:nvSpPr>
        <dsp:cNvPr id="0" name=""/>
        <dsp:cNvSpPr/>
      </dsp:nvSpPr>
      <dsp:spPr>
        <a:xfrm>
          <a:off x="0" y="0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Preferred  - Mode of consultation</a:t>
          </a:r>
          <a:r>
            <a:rPr lang="en-US" sz="1700" kern="1200" dirty="0"/>
            <a:t> </a:t>
          </a:r>
        </a:p>
      </dsp:txBody>
      <dsp:txXfrm>
        <a:off x="0" y="0"/>
        <a:ext cx="5029199" cy="618477"/>
      </dsp:txXfrm>
    </dsp:sp>
    <dsp:sp modelId="{DD6095BD-50EA-48D9-BD1B-35C909FAEBE2}">
      <dsp:nvSpPr>
        <dsp:cNvPr id="0" name=""/>
        <dsp:cNvSpPr/>
      </dsp:nvSpPr>
      <dsp:spPr>
        <a:xfrm>
          <a:off x="0" y="618477"/>
          <a:ext cx="5029199" cy="0"/>
        </a:xfrm>
        <a:prstGeom prst="lin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CBD40-DEFC-43D6-8114-7DD958C8A95E}">
      <dsp:nvSpPr>
        <dsp:cNvPr id="0" name=""/>
        <dsp:cNvSpPr/>
      </dsp:nvSpPr>
      <dsp:spPr>
        <a:xfrm>
          <a:off x="0" y="618477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80% of All cohorts wanted FTF appointments</a:t>
          </a:r>
        </a:p>
      </dsp:txBody>
      <dsp:txXfrm>
        <a:off x="0" y="618477"/>
        <a:ext cx="5029199" cy="618477"/>
      </dsp:txXfrm>
    </dsp:sp>
    <dsp:sp modelId="{E3D06C4A-38B8-467A-9A15-7255D4F9D1A5}">
      <dsp:nvSpPr>
        <dsp:cNvPr id="0" name=""/>
        <dsp:cNvSpPr/>
      </dsp:nvSpPr>
      <dsp:spPr>
        <a:xfrm>
          <a:off x="0" y="1236954"/>
          <a:ext cx="5029199" cy="0"/>
        </a:xfrm>
        <a:prstGeom prst="lin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7FE90-CFF5-411E-A148-AB992F2A8C15}">
      <dsp:nvSpPr>
        <dsp:cNvPr id="0" name=""/>
        <dsp:cNvSpPr/>
      </dsp:nvSpPr>
      <dsp:spPr>
        <a:xfrm>
          <a:off x="0" y="1236954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Preferred - Time of appointment booking</a:t>
          </a:r>
          <a:endParaRPr lang="en-US" sz="1700" kern="1200" dirty="0"/>
        </a:p>
      </dsp:txBody>
      <dsp:txXfrm>
        <a:off x="0" y="1236954"/>
        <a:ext cx="5029199" cy="618477"/>
      </dsp:txXfrm>
    </dsp:sp>
    <dsp:sp modelId="{3D67B581-75A1-4E89-B6A6-C56D22E901EE}">
      <dsp:nvSpPr>
        <dsp:cNvPr id="0" name=""/>
        <dsp:cNvSpPr/>
      </dsp:nvSpPr>
      <dsp:spPr>
        <a:xfrm>
          <a:off x="0" y="1855431"/>
          <a:ext cx="5029199" cy="0"/>
        </a:xfrm>
        <a:prstGeom prst="lin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30A13-C3B8-457B-9AF5-DB9A11A903F9}">
      <dsp:nvSpPr>
        <dsp:cNvPr id="0" name=""/>
        <dsp:cNvSpPr/>
      </dsp:nvSpPr>
      <dsp:spPr>
        <a:xfrm>
          <a:off x="0" y="1855431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55% of 18 to 39 wanted 5pm for next day appointments </a:t>
          </a:r>
        </a:p>
      </dsp:txBody>
      <dsp:txXfrm>
        <a:off x="0" y="1855431"/>
        <a:ext cx="5029199" cy="618477"/>
      </dsp:txXfrm>
    </dsp:sp>
    <dsp:sp modelId="{6EAEE4C6-6C1C-4BC7-8CD7-A1088E6C7174}">
      <dsp:nvSpPr>
        <dsp:cNvPr id="0" name=""/>
        <dsp:cNvSpPr/>
      </dsp:nvSpPr>
      <dsp:spPr>
        <a:xfrm>
          <a:off x="0" y="2473908"/>
          <a:ext cx="5029199" cy="0"/>
        </a:xfrm>
        <a:prstGeom prst="lin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B3918-C4C0-4310-B381-DECA3DF92C11}">
      <dsp:nvSpPr>
        <dsp:cNvPr id="0" name=""/>
        <dsp:cNvSpPr/>
      </dsp:nvSpPr>
      <dsp:spPr>
        <a:xfrm>
          <a:off x="0" y="2473909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50% of 40+ wanted 8am and 50% want 5pm </a:t>
          </a:r>
        </a:p>
      </dsp:txBody>
      <dsp:txXfrm>
        <a:off x="0" y="2473909"/>
        <a:ext cx="5029199" cy="618477"/>
      </dsp:txXfrm>
    </dsp:sp>
    <dsp:sp modelId="{841047C1-40F9-455E-BD20-8451D0CC37FF}">
      <dsp:nvSpPr>
        <dsp:cNvPr id="0" name=""/>
        <dsp:cNvSpPr/>
      </dsp:nvSpPr>
      <dsp:spPr>
        <a:xfrm>
          <a:off x="0" y="3092386"/>
          <a:ext cx="5029199" cy="0"/>
        </a:xfrm>
        <a:prstGeom prst="lin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4372E-435E-406C-AD0C-BBC51DEA50B9}">
      <dsp:nvSpPr>
        <dsp:cNvPr id="0" name=""/>
        <dsp:cNvSpPr/>
      </dsp:nvSpPr>
      <dsp:spPr>
        <a:xfrm>
          <a:off x="0" y="3092386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Preferred  - Method to book appointment</a:t>
          </a:r>
          <a:r>
            <a:rPr lang="en-US" sz="1700" kern="1200" dirty="0"/>
            <a:t> </a:t>
          </a:r>
        </a:p>
      </dsp:txBody>
      <dsp:txXfrm>
        <a:off x="0" y="3092386"/>
        <a:ext cx="5029199" cy="618477"/>
      </dsp:txXfrm>
    </dsp:sp>
    <dsp:sp modelId="{9AABE639-707D-4B67-A05C-1F8B5D498876}">
      <dsp:nvSpPr>
        <dsp:cNvPr id="0" name=""/>
        <dsp:cNvSpPr/>
      </dsp:nvSpPr>
      <dsp:spPr>
        <a:xfrm>
          <a:off x="0" y="3710863"/>
          <a:ext cx="5029199" cy="0"/>
        </a:xfrm>
        <a:prstGeom prst="lin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63BF-BA00-4831-A2E2-BF6FB6960AE7}">
      <dsp:nvSpPr>
        <dsp:cNvPr id="0" name=""/>
        <dsp:cNvSpPr/>
      </dsp:nvSpPr>
      <dsp:spPr>
        <a:xfrm>
          <a:off x="0" y="3710863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70% of 18 to 39 wanted to book appointments online </a:t>
          </a:r>
        </a:p>
      </dsp:txBody>
      <dsp:txXfrm>
        <a:off x="0" y="3710863"/>
        <a:ext cx="5029199" cy="618477"/>
      </dsp:txXfrm>
    </dsp:sp>
    <dsp:sp modelId="{7543E3E6-B517-4C32-8202-660C50C13585}">
      <dsp:nvSpPr>
        <dsp:cNvPr id="0" name=""/>
        <dsp:cNvSpPr/>
      </dsp:nvSpPr>
      <dsp:spPr>
        <a:xfrm>
          <a:off x="0" y="4329340"/>
          <a:ext cx="502919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3502B-6F12-4125-B7E9-D6457C383414}">
      <dsp:nvSpPr>
        <dsp:cNvPr id="0" name=""/>
        <dsp:cNvSpPr/>
      </dsp:nvSpPr>
      <dsp:spPr>
        <a:xfrm>
          <a:off x="0" y="4329340"/>
          <a:ext cx="5029199" cy="61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80% of 65+ prefer to book appointments via telephone </a:t>
          </a:r>
        </a:p>
      </dsp:txBody>
      <dsp:txXfrm>
        <a:off x="0" y="4329340"/>
        <a:ext cx="5029199" cy="61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C6C9C-800D-4B78-8A8A-CF9BA9E90454}">
      <dsp:nvSpPr>
        <dsp:cNvPr id="0" name=""/>
        <dsp:cNvSpPr/>
      </dsp:nvSpPr>
      <dsp:spPr>
        <a:xfrm>
          <a:off x="0" y="2415"/>
          <a:ext cx="5029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BEF42-D731-4A66-A220-DA864F124714}">
      <dsp:nvSpPr>
        <dsp:cNvPr id="0" name=""/>
        <dsp:cNvSpPr/>
      </dsp:nvSpPr>
      <dsp:spPr>
        <a:xfrm>
          <a:off x="0" y="2415"/>
          <a:ext cx="5029199" cy="82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Preferred  -</a:t>
          </a:r>
          <a:r>
            <a:rPr lang="en-US" sz="2300" b="1" kern="1200" dirty="0">
              <a:latin typeface="Calibri Light" panose="020F0302020204030204"/>
            </a:rPr>
            <a:t> Method of signposting</a:t>
          </a:r>
          <a:endParaRPr lang="en-US" sz="2300" b="1" kern="1200" dirty="0"/>
        </a:p>
      </dsp:txBody>
      <dsp:txXfrm>
        <a:off x="0" y="2415"/>
        <a:ext cx="5029199" cy="823831"/>
      </dsp:txXfrm>
    </dsp:sp>
    <dsp:sp modelId="{DD6095BD-50EA-48D9-BD1B-35C909FAEBE2}">
      <dsp:nvSpPr>
        <dsp:cNvPr id="0" name=""/>
        <dsp:cNvSpPr/>
      </dsp:nvSpPr>
      <dsp:spPr>
        <a:xfrm>
          <a:off x="0" y="826246"/>
          <a:ext cx="5029199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CBD40-DEFC-43D6-8114-7DD958C8A95E}">
      <dsp:nvSpPr>
        <dsp:cNvPr id="0" name=""/>
        <dsp:cNvSpPr/>
      </dsp:nvSpPr>
      <dsp:spPr>
        <a:xfrm>
          <a:off x="0" y="826246"/>
          <a:ext cx="5029199" cy="82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Cohorts 18-64y</a:t>
          </a:r>
          <a:r>
            <a:rPr lang="en-US" sz="2300" kern="1200" dirty="0"/>
            <a:t> </a:t>
          </a:r>
          <a:r>
            <a:rPr lang="en-US" sz="2300" kern="1200" dirty="0">
              <a:latin typeface="Calibri Light" panose="020F0302020204030204"/>
            </a:rPr>
            <a:t>prefer website signposting </a:t>
          </a:r>
          <a:endParaRPr lang="en-US" sz="2300" kern="1200" dirty="0"/>
        </a:p>
      </dsp:txBody>
      <dsp:txXfrm>
        <a:off x="0" y="826246"/>
        <a:ext cx="5029199" cy="823831"/>
      </dsp:txXfrm>
    </dsp:sp>
    <dsp:sp modelId="{E3D06C4A-38B8-467A-9A15-7255D4F9D1A5}">
      <dsp:nvSpPr>
        <dsp:cNvPr id="0" name=""/>
        <dsp:cNvSpPr/>
      </dsp:nvSpPr>
      <dsp:spPr>
        <a:xfrm>
          <a:off x="0" y="1650077"/>
          <a:ext cx="5029199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7FE90-CFF5-411E-A148-AB992F2A8C15}">
      <dsp:nvSpPr>
        <dsp:cNvPr id="0" name=""/>
        <dsp:cNvSpPr/>
      </dsp:nvSpPr>
      <dsp:spPr>
        <a:xfrm>
          <a:off x="0" y="1650077"/>
          <a:ext cx="5029199" cy="82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alibri Light" panose="020F0302020204030204"/>
            </a:rPr>
            <a:t>Cohorts 65+ prefer newletter</a:t>
          </a:r>
          <a:endParaRPr lang="en-US" sz="2300" b="1" kern="1200" dirty="0"/>
        </a:p>
      </dsp:txBody>
      <dsp:txXfrm>
        <a:off x="0" y="1650077"/>
        <a:ext cx="5029199" cy="823831"/>
      </dsp:txXfrm>
    </dsp:sp>
    <dsp:sp modelId="{3D67B581-75A1-4E89-B6A6-C56D22E901EE}">
      <dsp:nvSpPr>
        <dsp:cNvPr id="0" name=""/>
        <dsp:cNvSpPr/>
      </dsp:nvSpPr>
      <dsp:spPr>
        <a:xfrm>
          <a:off x="0" y="2473908"/>
          <a:ext cx="5029199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30A13-C3B8-457B-9AF5-DB9A11A903F9}">
      <dsp:nvSpPr>
        <dsp:cNvPr id="0" name=""/>
        <dsp:cNvSpPr/>
      </dsp:nvSpPr>
      <dsp:spPr>
        <a:xfrm>
          <a:off x="0" y="2473909"/>
          <a:ext cx="5029199" cy="82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Preferred  - </a:t>
          </a:r>
          <a:r>
            <a:rPr lang="en-US" sz="2300" b="1" kern="1200" dirty="0">
              <a:latin typeface="Calibri Light" panose="020F0302020204030204"/>
            </a:rPr>
            <a:t>Education</a:t>
          </a:r>
          <a:endParaRPr lang="en-US" sz="2300" b="1" kern="1200" dirty="0"/>
        </a:p>
      </dsp:txBody>
      <dsp:txXfrm>
        <a:off x="0" y="2473909"/>
        <a:ext cx="5029199" cy="823831"/>
      </dsp:txXfrm>
    </dsp:sp>
    <dsp:sp modelId="{6EAEE4C6-6C1C-4BC7-8CD7-A1088E6C7174}">
      <dsp:nvSpPr>
        <dsp:cNvPr id="0" name=""/>
        <dsp:cNvSpPr/>
      </dsp:nvSpPr>
      <dsp:spPr>
        <a:xfrm>
          <a:off x="0" y="3297740"/>
          <a:ext cx="5029199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B3918-C4C0-4310-B381-DECA3DF92C11}">
      <dsp:nvSpPr>
        <dsp:cNvPr id="0" name=""/>
        <dsp:cNvSpPr/>
      </dsp:nvSpPr>
      <dsp:spPr>
        <a:xfrm>
          <a:off x="0" y="3297740"/>
          <a:ext cx="5029199" cy="82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 Light" panose="020F0302020204030204"/>
            </a:rPr>
            <a:t> </a:t>
          </a:r>
          <a:r>
            <a:rPr lang="en-US" sz="2300" kern="1200" dirty="0"/>
            <a:t>Cohorts 18-64y prefer </a:t>
          </a:r>
          <a:r>
            <a:rPr lang="en-US" sz="2300" kern="1200" dirty="0">
              <a:latin typeface="Calibri Light" panose="020F0302020204030204"/>
            </a:rPr>
            <a:t>to be send educational videos</a:t>
          </a:r>
          <a:endParaRPr lang="en-US" sz="2300" kern="1200" dirty="0"/>
        </a:p>
      </dsp:txBody>
      <dsp:txXfrm>
        <a:off x="0" y="3297740"/>
        <a:ext cx="5029199" cy="823831"/>
      </dsp:txXfrm>
    </dsp:sp>
    <dsp:sp modelId="{2A2ECDF2-E958-4A48-9040-DA151DB2697E}">
      <dsp:nvSpPr>
        <dsp:cNvPr id="0" name=""/>
        <dsp:cNvSpPr/>
      </dsp:nvSpPr>
      <dsp:spPr>
        <a:xfrm>
          <a:off x="0" y="4121571"/>
          <a:ext cx="502919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77C09-4095-40D5-B017-EAD5802E689D}">
      <dsp:nvSpPr>
        <dsp:cNvPr id="0" name=""/>
        <dsp:cNvSpPr/>
      </dsp:nvSpPr>
      <dsp:spPr>
        <a:xfrm>
          <a:off x="0" y="4121571"/>
          <a:ext cx="5029199" cy="82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Calibri Light" panose="020F0302020204030204"/>
            </a:rPr>
            <a:t>A high proportion of Cohorts </a:t>
          </a:r>
          <a:r>
            <a:rPr lang="en-US" sz="2300" b="0" kern="1200" dirty="0"/>
            <a:t>65+</a:t>
          </a:r>
          <a:r>
            <a:rPr lang="en-US" sz="2300" b="0" kern="1200" dirty="0">
              <a:latin typeface="Calibri Light" panose="020F0302020204030204"/>
            </a:rPr>
            <a:t> are interested in one to one training</a:t>
          </a:r>
        </a:p>
      </dsp:txBody>
      <dsp:txXfrm>
        <a:off x="0" y="4121571"/>
        <a:ext cx="5029199" cy="82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D0C11-F7BB-410F-8998-4453C035DFF3}">
      <dsp:nvSpPr>
        <dsp:cNvPr id="0" name=""/>
        <dsp:cNvSpPr/>
      </dsp:nvSpPr>
      <dsp:spPr>
        <a:xfrm>
          <a:off x="0" y="492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1E857-D047-42CB-8D58-CBC2DC36585D}">
      <dsp:nvSpPr>
        <dsp:cNvPr id="0" name=""/>
        <dsp:cNvSpPr/>
      </dsp:nvSpPr>
      <dsp:spPr>
        <a:xfrm>
          <a:off x="0" y="492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Patients want!</a:t>
          </a:r>
          <a:endParaRPr lang="en-US" sz="1600" kern="1200" dirty="0"/>
        </a:p>
      </dsp:txBody>
      <dsp:txXfrm>
        <a:off x="0" y="492"/>
        <a:ext cx="6122661" cy="576208"/>
      </dsp:txXfrm>
    </dsp:sp>
    <dsp:sp modelId="{22022ACF-A32A-4D68-9015-9D852634D832}">
      <dsp:nvSpPr>
        <dsp:cNvPr id="0" name=""/>
        <dsp:cNvSpPr/>
      </dsp:nvSpPr>
      <dsp:spPr>
        <a:xfrm>
          <a:off x="0" y="576701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DA7E-2DAC-47E5-97C1-44A5BCAA6709}">
      <dsp:nvSpPr>
        <dsp:cNvPr id="0" name=""/>
        <dsp:cNvSpPr/>
      </dsp:nvSpPr>
      <dsp:spPr>
        <a:xfrm>
          <a:off x="0" y="576701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FTF appointments</a:t>
          </a:r>
        </a:p>
      </dsp:txBody>
      <dsp:txXfrm>
        <a:off x="0" y="576701"/>
        <a:ext cx="6122661" cy="576208"/>
      </dsp:txXfrm>
    </dsp:sp>
    <dsp:sp modelId="{E94E71F6-45F2-4267-AB55-C23AB5EFD3E1}">
      <dsp:nvSpPr>
        <dsp:cNvPr id="0" name=""/>
        <dsp:cNvSpPr/>
      </dsp:nvSpPr>
      <dsp:spPr>
        <a:xfrm>
          <a:off x="0" y="1152909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0F742-FBA9-4847-AEE1-71E5FB95859E}">
      <dsp:nvSpPr>
        <dsp:cNvPr id="0" name=""/>
        <dsp:cNvSpPr/>
      </dsp:nvSpPr>
      <dsp:spPr>
        <a:xfrm>
          <a:off x="0" y="1152909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BOTH 8am and 5pm booking times</a:t>
          </a:r>
        </a:p>
      </dsp:txBody>
      <dsp:txXfrm>
        <a:off x="0" y="1152909"/>
        <a:ext cx="6122661" cy="576208"/>
      </dsp:txXfrm>
    </dsp:sp>
    <dsp:sp modelId="{1155807B-3A39-4AFE-A5E4-62CF5E3BDEEE}">
      <dsp:nvSpPr>
        <dsp:cNvPr id="0" name=""/>
        <dsp:cNvSpPr/>
      </dsp:nvSpPr>
      <dsp:spPr>
        <a:xfrm>
          <a:off x="0" y="1729118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AAA3F-9932-4D03-9884-181B7234E007}">
      <dsp:nvSpPr>
        <dsp:cNvPr id="0" name=""/>
        <dsp:cNvSpPr/>
      </dsp:nvSpPr>
      <dsp:spPr>
        <a:xfrm>
          <a:off x="0" y="1729118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More</a:t>
          </a:r>
          <a:r>
            <a:rPr lang="en-US" sz="1600" kern="1200" dirty="0"/>
            <a:t> online appointments</a:t>
          </a:r>
        </a:p>
      </dsp:txBody>
      <dsp:txXfrm>
        <a:off x="0" y="1729118"/>
        <a:ext cx="6122661" cy="576208"/>
      </dsp:txXfrm>
    </dsp:sp>
    <dsp:sp modelId="{DA2E88E0-4362-49A9-9517-9AA2916B4C0A}">
      <dsp:nvSpPr>
        <dsp:cNvPr id="0" name=""/>
        <dsp:cNvSpPr/>
      </dsp:nvSpPr>
      <dsp:spPr>
        <a:xfrm>
          <a:off x="0" y="2305327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492BE-E77E-40FE-87C1-9349B30EFE39}">
      <dsp:nvSpPr>
        <dsp:cNvPr id="0" name=""/>
        <dsp:cNvSpPr/>
      </dsp:nvSpPr>
      <dsp:spPr>
        <a:xfrm>
          <a:off x="0" y="2305327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Better signposting via DMC website for Southwark healthcare services/ seasonal newsletter 65+y</a:t>
          </a:r>
        </a:p>
      </dsp:txBody>
      <dsp:txXfrm>
        <a:off x="0" y="2305327"/>
        <a:ext cx="6122661" cy="576208"/>
      </dsp:txXfrm>
    </dsp:sp>
    <dsp:sp modelId="{1845A4BD-D16E-4B15-8FEB-B19D809FFD1D}">
      <dsp:nvSpPr>
        <dsp:cNvPr id="0" name=""/>
        <dsp:cNvSpPr/>
      </dsp:nvSpPr>
      <dsp:spPr>
        <a:xfrm>
          <a:off x="0" y="2881536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5EA1E-1976-4F94-A2BE-8BFC3E7CDF33}">
      <dsp:nvSpPr>
        <dsp:cNvPr id="0" name=""/>
        <dsp:cNvSpPr/>
      </dsp:nvSpPr>
      <dsp:spPr>
        <a:xfrm>
          <a:off x="0" y="2881536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All patients happy to receive educational links</a:t>
          </a:r>
        </a:p>
      </dsp:txBody>
      <dsp:txXfrm>
        <a:off x="0" y="2881536"/>
        <a:ext cx="6122661" cy="576208"/>
      </dsp:txXfrm>
    </dsp:sp>
    <dsp:sp modelId="{12310CC2-BE3C-4283-8C42-5B694A1E4CBB}">
      <dsp:nvSpPr>
        <dsp:cNvPr id="0" name=""/>
        <dsp:cNvSpPr/>
      </dsp:nvSpPr>
      <dsp:spPr>
        <a:xfrm>
          <a:off x="0" y="3457744"/>
          <a:ext cx="612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8659-B198-48C2-A0B5-643EA52CABB6}">
      <dsp:nvSpPr>
        <dsp:cNvPr id="0" name=""/>
        <dsp:cNvSpPr/>
      </dsp:nvSpPr>
      <dsp:spPr>
        <a:xfrm>
          <a:off x="0" y="3457744"/>
          <a:ext cx="6122661" cy="57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Maybe, a distinction between onsite and offsite appointments</a:t>
          </a:r>
        </a:p>
      </dsp:txBody>
      <dsp:txXfrm>
        <a:off x="0" y="3457744"/>
        <a:ext cx="6122661" cy="576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2BA7-83BF-4970-B908-106977B7B52D}">
      <dsp:nvSpPr>
        <dsp:cNvPr id="0" name=""/>
        <dsp:cNvSpPr/>
      </dsp:nvSpPr>
      <dsp:spPr>
        <a:xfrm>
          <a:off x="0" y="548"/>
          <a:ext cx="80505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EA417-A2A7-4B55-9406-5B05972C6B6D}">
      <dsp:nvSpPr>
        <dsp:cNvPr id="0" name=""/>
        <dsp:cNvSpPr/>
      </dsp:nvSpPr>
      <dsp:spPr>
        <a:xfrm>
          <a:off x="0" y="548"/>
          <a:ext cx="8050575" cy="89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Increase amount of face to face appointments -  </a:t>
          </a:r>
          <a:r>
            <a:rPr lang="en-US" sz="1800" kern="1200" dirty="0"/>
            <a:t>distinguish between on-site and off-site appointments?</a:t>
          </a:r>
          <a:r>
            <a:rPr lang="en-US" sz="1800" kern="1200" dirty="0">
              <a:latin typeface="Calibri Light" panose="020F0302020204030204"/>
            </a:rPr>
            <a:t> Open up appt at 2.30PM - 4.00PM for next day face to face appt. Create</a:t>
          </a:r>
          <a:r>
            <a:rPr lang="en-US" sz="1800" kern="1200" dirty="0"/>
            <a:t> 2 lane to book appointments</a:t>
          </a:r>
          <a:r>
            <a:rPr lang="en-US" sz="1800" b="1" kern="1200" dirty="0"/>
            <a:t> am and pm</a:t>
          </a:r>
          <a:r>
            <a:rPr lang="en-US" sz="1800" b="1" kern="1200" dirty="0">
              <a:latin typeface="Calibri Light" panose="020F0302020204030204"/>
            </a:rPr>
            <a:t>? </a:t>
          </a:r>
          <a:r>
            <a:rPr lang="en-US" sz="1800" b="1" kern="1200" dirty="0">
              <a:solidFill>
                <a:srgbClr val="FF0000"/>
              </a:solidFill>
              <a:latin typeface="Calibri Light" panose="020F0302020204030204"/>
            </a:rPr>
            <a:t>Flatten demand</a:t>
          </a:r>
          <a:endParaRPr lang="en-US" sz="1800" kern="1200" dirty="0">
            <a:latin typeface="Calibri Light" panose="020F0302020204030204"/>
          </a:endParaRPr>
        </a:p>
      </dsp:txBody>
      <dsp:txXfrm>
        <a:off x="0" y="548"/>
        <a:ext cx="8050575" cy="898659"/>
      </dsp:txXfrm>
    </dsp:sp>
    <dsp:sp modelId="{AD751A1F-7751-468E-AC6C-BF8D12476F44}">
      <dsp:nvSpPr>
        <dsp:cNvPr id="0" name=""/>
        <dsp:cNvSpPr/>
      </dsp:nvSpPr>
      <dsp:spPr>
        <a:xfrm>
          <a:off x="0" y="899208"/>
          <a:ext cx="8050575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32FD8-A5DC-4691-9885-2947B72C2AAF}">
      <dsp:nvSpPr>
        <dsp:cNvPr id="0" name=""/>
        <dsp:cNvSpPr/>
      </dsp:nvSpPr>
      <dsp:spPr>
        <a:xfrm>
          <a:off x="0" y="899208"/>
          <a:ext cx="8050575" cy="89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Improve availability of online appt </a:t>
          </a:r>
          <a:r>
            <a:rPr lang="en-US" sz="1800" b="1" u="sng" kern="1200" dirty="0">
              <a:latin typeface="Calibri Light" panose="020F0302020204030204"/>
            </a:rPr>
            <a:t>by</a:t>
          </a:r>
          <a:r>
            <a:rPr lang="en-US" sz="1800" kern="1200" dirty="0">
              <a:latin typeface="Calibri Light" panose="020F0302020204030204"/>
            </a:rPr>
            <a:t> removing pre-bookable?</a:t>
          </a:r>
          <a:endParaRPr lang="en-US" sz="1800" kern="1200" dirty="0"/>
        </a:p>
      </dsp:txBody>
      <dsp:txXfrm>
        <a:off x="0" y="899208"/>
        <a:ext cx="8050575" cy="898659"/>
      </dsp:txXfrm>
    </dsp:sp>
    <dsp:sp modelId="{139A3A40-B148-488E-A2AB-2C7F42307FEA}">
      <dsp:nvSpPr>
        <dsp:cNvPr id="0" name=""/>
        <dsp:cNvSpPr/>
      </dsp:nvSpPr>
      <dsp:spPr>
        <a:xfrm>
          <a:off x="0" y="1797868"/>
          <a:ext cx="8050575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B31C6-F82B-4EA4-BFE3-6DAA78694E1B}">
      <dsp:nvSpPr>
        <dsp:cNvPr id="0" name=""/>
        <dsp:cNvSpPr/>
      </dsp:nvSpPr>
      <dsp:spPr>
        <a:xfrm>
          <a:off x="0" y="1797868"/>
          <a:ext cx="8050575" cy="89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Set up online appointments to allow  patients to chooses their prefer mode of consultation: video, face to face and telephone</a:t>
          </a:r>
          <a:endParaRPr lang="en-US" sz="1800" kern="1200" dirty="0"/>
        </a:p>
      </dsp:txBody>
      <dsp:txXfrm>
        <a:off x="0" y="1797868"/>
        <a:ext cx="8050575" cy="898659"/>
      </dsp:txXfrm>
    </dsp:sp>
    <dsp:sp modelId="{A1235743-C9D7-405E-BBA2-151C4EA6733A}">
      <dsp:nvSpPr>
        <dsp:cNvPr id="0" name=""/>
        <dsp:cNvSpPr/>
      </dsp:nvSpPr>
      <dsp:spPr>
        <a:xfrm>
          <a:off x="0" y="2696528"/>
          <a:ext cx="8050575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D6063-BF25-4D92-A1A7-FCA6ACF9FDAF}">
      <dsp:nvSpPr>
        <dsp:cNvPr id="0" name=""/>
        <dsp:cNvSpPr/>
      </dsp:nvSpPr>
      <dsp:spPr>
        <a:xfrm>
          <a:off x="0" y="2696528"/>
          <a:ext cx="8050575" cy="89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Create video content explaining  eg.(how to) use e-consults?</a:t>
          </a:r>
        </a:p>
      </dsp:txBody>
      <dsp:txXfrm>
        <a:off x="0" y="2696528"/>
        <a:ext cx="8050575" cy="898659"/>
      </dsp:txXfrm>
    </dsp:sp>
    <dsp:sp modelId="{5E40E135-2E4B-46E1-8780-2D6C91083345}">
      <dsp:nvSpPr>
        <dsp:cNvPr id="0" name=""/>
        <dsp:cNvSpPr/>
      </dsp:nvSpPr>
      <dsp:spPr>
        <a:xfrm>
          <a:off x="0" y="3595188"/>
          <a:ext cx="8050575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EF89A-B7FA-490B-8427-2552A69B2C7D}">
      <dsp:nvSpPr>
        <dsp:cNvPr id="0" name=""/>
        <dsp:cNvSpPr/>
      </dsp:nvSpPr>
      <dsp:spPr>
        <a:xfrm>
          <a:off x="0" y="3595188"/>
          <a:ext cx="8050575" cy="89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Improve sigposting for local services on the website eg. Website Home page </a:t>
          </a:r>
        </a:p>
      </dsp:txBody>
      <dsp:txXfrm>
        <a:off x="0" y="3595188"/>
        <a:ext cx="8050575" cy="89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3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7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2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0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6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42DA03-72EA-2EA5-B895-4917B19F5E9C}"/>
              </a:ext>
            </a:extLst>
          </p:cNvPr>
          <p:cNvSpPr txBox="1">
            <a:spLocks/>
          </p:cNvSpPr>
          <p:nvPr/>
        </p:nvSpPr>
        <p:spPr>
          <a:xfrm>
            <a:off x="1800149" y="454615"/>
            <a:ext cx="8586340" cy="589681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ea typeface="Calibri Light"/>
                <a:cs typeface="Calibri Light"/>
              </a:rPr>
              <a:t> Hello and welcome. We'll get started soon using </a:t>
            </a:r>
            <a:r>
              <a:rPr lang="en-US" sz="2000" b="1" dirty="0" err="1">
                <a:ea typeface="Calibri Light"/>
                <a:cs typeface="Calibri Light"/>
              </a:rPr>
              <a:t>Ms</a:t>
            </a:r>
            <a:r>
              <a:rPr lang="en-US" sz="2000" b="1" dirty="0">
                <a:ea typeface="Calibri Light"/>
                <a:cs typeface="Calibri Light"/>
              </a:rPr>
              <a:t> Teams</a:t>
            </a:r>
          </a:p>
          <a:p>
            <a:pPr algn="ctr"/>
            <a:endParaRPr lang="en-US" sz="1800" b="1" dirty="0">
              <a:ea typeface="Calibri Light"/>
              <a:cs typeface="Calibri Light"/>
            </a:endParaRPr>
          </a:p>
          <a:p>
            <a:pPr algn="ctr"/>
            <a:r>
              <a:rPr lang="en-US" sz="1800" b="1" dirty="0">
                <a:ea typeface="Calibri Light"/>
                <a:cs typeface="Calibri Light"/>
              </a:rPr>
              <a:t>Please take a moment to </a:t>
            </a:r>
            <a:r>
              <a:rPr lang="en-US" sz="1800" b="1" dirty="0" err="1">
                <a:ea typeface="Calibri Light"/>
                <a:cs typeface="Calibri Light"/>
              </a:rPr>
              <a:t>familiarise</a:t>
            </a:r>
            <a:r>
              <a:rPr lang="en-US" sz="1800" b="1" dirty="0">
                <a:ea typeface="Calibri Light"/>
                <a:cs typeface="Calibri Light"/>
              </a:rPr>
              <a:t> yourself with the participant tools. These are located in a bar at the top of your screen.</a:t>
            </a:r>
          </a:p>
          <a:p>
            <a:pPr algn="ctr"/>
            <a:endParaRPr lang="en-US" sz="1800" dirty="0">
              <a:ea typeface="Calibri Light"/>
              <a:cs typeface="Calibri Light"/>
            </a:endParaRPr>
          </a:p>
          <a:p>
            <a:pPr algn="ctr"/>
            <a:endParaRPr lang="en-US" sz="1800" dirty="0">
              <a:ea typeface="Calibri Light"/>
              <a:cs typeface="Calibri Light"/>
            </a:endParaRPr>
          </a:p>
          <a:p>
            <a:pPr algn="ctr"/>
            <a:endParaRPr lang="en-US" sz="1800" dirty="0">
              <a:ea typeface="Calibri Light"/>
              <a:cs typeface="Calibri Light"/>
            </a:endParaRPr>
          </a:p>
          <a:p>
            <a:pPr algn="ctr"/>
            <a:endParaRPr lang="en-US" sz="1800" dirty="0">
              <a:ea typeface="Calibri Light"/>
              <a:cs typeface="Calibri Light"/>
            </a:endParaRPr>
          </a:p>
          <a:p>
            <a:r>
              <a:rPr lang="en-US" sz="2000" b="1" dirty="0">
                <a:ea typeface="Calibri Light"/>
                <a:cs typeface="Calibri Light"/>
              </a:rPr>
              <a:t>Your video image. Please click on when you introduce yourself or want to speak.</a:t>
            </a:r>
          </a:p>
          <a:p>
            <a:endParaRPr lang="en-US" sz="2000" b="1" dirty="0">
              <a:ea typeface="Calibri Light"/>
              <a:cs typeface="Calibri Light"/>
            </a:endParaRPr>
          </a:p>
          <a:p>
            <a:r>
              <a:rPr lang="en-US" sz="2000" b="1" dirty="0">
                <a:ea typeface="Calibri Light"/>
                <a:cs typeface="Calibri Light"/>
              </a:rPr>
              <a:t>Click to mute or unmute yourself. Please mute when not speaking to eliminate background noise.</a:t>
            </a:r>
          </a:p>
          <a:p>
            <a:endParaRPr lang="en-US" sz="2000" b="1" dirty="0">
              <a:ea typeface="Calibri Light"/>
              <a:cs typeface="Calibri Light"/>
            </a:endParaRPr>
          </a:p>
          <a:p>
            <a:r>
              <a:rPr lang="en-US" sz="2000" b="1" dirty="0">
                <a:ea typeface="Calibri Light"/>
                <a:cs typeface="Calibri Light"/>
              </a:rPr>
              <a:t>Click to raise your hand if you have a question or comment etc. Then again to lower your hand when finished.</a:t>
            </a:r>
          </a:p>
          <a:p>
            <a:endParaRPr lang="en-US" sz="2000" b="1" dirty="0">
              <a:ea typeface="Calibri Light"/>
              <a:cs typeface="Calibri Light"/>
            </a:endParaRPr>
          </a:p>
          <a:p>
            <a:r>
              <a:rPr lang="en-US" sz="2000" b="1" dirty="0">
                <a:ea typeface="Calibri Light"/>
                <a:cs typeface="Calibri Light"/>
              </a:rPr>
              <a:t>Click here to show the chat box on the right-hand side of your screen.</a:t>
            </a:r>
          </a:p>
          <a:p>
            <a:endParaRPr lang="en-US" sz="2000" b="1" dirty="0">
              <a:ea typeface="Calibri Light"/>
              <a:cs typeface="Calibri Light"/>
            </a:endParaRPr>
          </a:p>
          <a:p>
            <a:r>
              <a:rPr lang="en-US" sz="2000" b="1" dirty="0">
                <a:ea typeface="Calibri Light"/>
                <a:cs typeface="Calibri Light"/>
              </a:rPr>
              <a:t>Click the telephone icon to leave the call at the end of the session.</a:t>
            </a:r>
          </a:p>
          <a:p>
            <a:endParaRPr lang="en-US" sz="2000" b="1" dirty="0">
              <a:solidFill>
                <a:schemeClr val="tx2"/>
              </a:solidFill>
              <a:ea typeface="Calibri Light"/>
              <a:cs typeface="Calibri Light"/>
            </a:endParaRPr>
          </a:p>
          <a:p>
            <a:pPr algn="ctr"/>
            <a:endParaRPr lang="en-US" sz="2000" b="1" dirty="0">
              <a:solidFill>
                <a:schemeClr val="tx2"/>
              </a:solidFill>
              <a:ea typeface="Calibri Light"/>
              <a:cs typeface="Calibri Light"/>
            </a:endParaRPr>
          </a:p>
          <a:p>
            <a:pPr algn="ctr"/>
            <a:endParaRPr lang="en-US" sz="2000" b="1" dirty="0">
              <a:solidFill>
                <a:schemeClr val="tx2"/>
              </a:solidFill>
              <a:ea typeface="Calibri Ligh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A58C6C1-E7B4-FBF4-7F47-2710A3D6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88" y="2533185"/>
            <a:ext cx="43815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CD78DBD-1B9F-C597-5138-F8281805A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81" y="3205627"/>
            <a:ext cx="285750" cy="4095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19191CA-23F7-2C93-3F4E-190481D05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19" y="3990510"/>
            <a:ext cx="371475" cy="4381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E5938F5-AF1F-8E8A-E08F-9FF43E00E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438" y="4781550"/>
            <a:ext cx="400050" cy="3429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3320771-CD28-2F6E-BC84-43123A357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919" y="5359090"/>
            <a:ext cx="447675" cy="2286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3B38890-37D7-5D82-BE21-BACED0047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0935" y="1757131"/>
            <a:ext cx="3028717" cy="3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16584"/>
              </p:ext>
            </p:extLst>
          </p:nvPr>
        </p:nvGraphicFramePr>
        <p:xfrm>
          <a:off x="300787" y="35213"/>
          <a:ext cx="11622504" cy="670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91">
                  <a:extLst>
                    <a:ext uri="{9D8B030D-6E8A-4147-A177-3AD203B41FA5}">
                      <a16:colId xmlns:a16="http://schemas.microsoft.com/office/drawing/2014/main" val="1364056877"/>
                    </a:ext>
                  </a:extLst>
                </a:gridCol>
                <a:gridCol w="4243818">
                  <a:extLst>
                    <a:ext uri="{9D8B030D-6E8A-4147-A177-3AD203B41FA5}">
                      <a16:colId xmlns:a16="http://schemas.microsoft.com/office/drawing/2014/main" val="595730033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3769637727"/>
                    </a:ext>
                  </a:extLst>
                </a:gridCol>
              </a:tblGrid>
              <a:tr h="53716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Group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31933"/>
                  </a:ext>
                </a:extLst>
              </a:tr>
              <a:tr h="3019745"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 dirty="0"/>
                        <a:t>18-39Y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218"/>
                  </a:ext>
                </a:extLst>
              </a:tr>
              <a:tr h="3150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8076"/>
                  </a:ext>
                </a:extLst>
              </a:tr>
            </a:tbl>
          </a:graphicData>
        </a:graphic>
      </p:graphicFrame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DC1DF4EC-CE3A-8BDB-AEA2-F6BAFD38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16" y="727554"/>
            <a:ext cx="3836068" cy="2705818"/>
          </a:xfrm>
          <a:prstGeom prst="rect">
            <a:avLst/>
          </a:prstGeom>
        </p:spPr>
      </p:pic>
      <p:pic>
        <p:nvPicPr>
          <p:cNvPr id="3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FA514282-52C2-8617-0430-C0DDED4E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15" y="3778580"/>
            <a:ext cx="3836067" cy="2709787"/>
          </a:xfrm>
          <a:prstGeom prst="rect">
            <a:avLst/>
          </a:prstGeom>
        </p:spPr>
      </p:pic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AF46215-6F04-B1E8-E73B-03BD28108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780763"/>
            <a:ext cx="3685673" cy="2605158"/>
          </a:xfrm>
          <a:prstGeom prst="rect">
            <a:avLst/>
          </a:prstGeom>
        </p:spPr>
      </p:pic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C46A73E3-1C4F-6568-C3FE-2FFCD1EDC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172" y="721922"/>
            <a:ext cx="3685673" cy="26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39212"/>
              </p:ext>
            </p:extLst>
          </p:nvPr>
        </p:nvGraphicFramePr>
        <p:xfrm>
          <a:off x="300787" y="35213"/>
          <a:ext cx="11622504" cy="670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91">
                  <a:extLst>
                    <a:ext uri="{9D8B030D-6E8A-4147-A177-3AD203B41FA5}">
                      <a16:colId xmlns:a16="http://schemas.microsoft.com/office/drawing/2014/main" val="1364056877"/>
                    </a:ext>
                  </a:extLst>
                </a:gridCol>
                <a:gridCol w="4243818">
                  <a:extLst>
                    <a:ext uri="{9D8B030D-6E8A-4147-A177-3AD203B41FA5}">
                      <a16:colId xmlns:a16="http://schemas.microsoft.com/office/drawing/2014/main" val="595730033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3769637727"/>
                    </a:ext>
                  </a:extLst>
                </a:gridCol>
              </a:tblGrid>
              <a:tr h="53716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Group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31933"/>
                  </a:ext>
                </a:extLst>
              </a:tr>
              <a:tr h="3019745"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 dirty="0"/>
                        <a:t>40-64Y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218"/>
                  </a:ext>
                </a:extLst>
              </a:tr>
              <a:tr h="3150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8076"/>
                  </a:ext>
                </a:extLst>
              </a:tr>
            </a:tbl>
          </a:graphicData>
        </a:graphic>
      </p:graphicFrame>
      <p:pic>
        <p:nvPicPr>
          <p:cNvPr id="5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DD5A8DF-9623-F7D0-136F-6A0F669D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847" y="732763"/>
            <a:ext cx="3795963" cy="2695395"/>
          </a:xfrm>
          <a:prstGeom prst="rect">
            <a:avLst/>
          </a:prstGeom>
        </p:spPr>
      </p:pic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066AB9D1-2824-EA24-4FCF-250CA55F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847" y="3778013"/>
            <a:ext cx="3795963" cy="2730973"/>
          </a:xfrm>
          <a:prstGeom prst="rect">
            <a:avLst/>
          </a:prstGeom>
        </p:spPr>
      </p:pic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A5563F9-93E0-BF1D-A486-C9F82BDD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736109"/>
            <a:ext cx="3725778" cy="2688701"/>
          </a:xfrm>
          <a:prstGeom prst="rect">
            <a:avLst/>
          </a:prstGeom>
        </p:spPr>
      </p:pic>
      <p:pic>
        <p:nvPicPr>
          <p:cNvPr id="3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E3DC514-8275-B353-7EE7-46B8F9817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3780223"/>
            <a:ext cx="3856121" cy="27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22681"/>
              </p:ext>
            </p:extLst>
          </p:nvPr>
        </p:nvGraphicFramePr>
        <p:xfrm>
          <a:off x="300787" y="35213"/>
          <a:ext cx="11622504" cy="670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91">
                  <a:extLst>
                    <a:ext uri="{9D8B030D-6E8A-4147-A177-3AD203B41FA5}">
                      <a16:colId xmlns:a16="http://schemas.microsoft.com/office/drawing/2014/main" val="1364056877"/>
                    </a:ext>
                  </a:extLst>
                </a:gridCol>
                <a:gridCol w="4243818">
                  <a:extLst>
                    <a:ext uri="{9D8B030D-6E8A-4147-A177-3AD203B41FA5}">
                      <a16:colId xmlns:a16="http://schemas.microsoft.com/office/drawing/2014/main" val="595730033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3769637727"/>
                    </a:ext>
                  </a:extLst>
                </a:gridCol>
              </a:tblGrid>
              <a:tr h="53716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Group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31933"/>
                  </a:ext>
                </a:extLst>
              </a:tr>
              <a:tr h="3019745"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 dirty="0"/>
                        <a:t>65+Y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218"/>
                  </a:ext>
                </a:extLst>
              </a:tr>
              <a:tr h="31504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8076"/>
                  </a:ext>
                </a:extLst>
              </a:tr>
            </a:tbl>
          </a:graphicData>
        </a:graphic>
      </p:graphicFrame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8502EC7-9B62-D2CD-B35B-F47AA2A8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79" y="740637"/>
            <a:ext cx="3775910" cy="2699699"/>
          </a:xfrm>
          <a:prstGeom prst="rect">
            <a:avLst/>
          </a:prstGeom>
        </p:spPr>
      </p:pic>
      <p:pic>
        <p:nvPicPr>
          <p:cNvPr id="7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C8F4D46D-8EE8-2CC6-FF6B-0D3688E5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1" y="3754547"/>
            <a:ext cx="3805988" cy="2687667"/>
          </a:xfrm>
          <a:prstGeom prst="rect">
            <a:avLst/>
          </a:prstGeom>
        </p:spPr>
      </p:pic>
      <p:pic>
        <p:nvPicPr>
          <p:cNvPr id="9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7D83F525-E06D-DD43-65A0-71D7A7EF1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953" y="745367"/>
            <a:ext cx="3735804" cy="2690238"/>
          </a:xfrm>
          <a:prstGeom prst="rect">
            <a:avLst/>
          </a:prstGeom>
        </p:spPr>
      </p:pic>
      <p:pic>
        <p:nvPicPr>
          <p:cNvPr id="10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60D7FA40-1B73-E90E-EE7C-FDC62EEAA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953" y="3758527"/>
            <a:ext cx="3805989" cy="26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D5B33F-7567-1D08-AB35-F52D169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cs typeface="Calibri Light"/>
              </a:rPr>
              <a:t>What did we learn about Signposting and education? 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A94D6D-061F-193D-4978-F36AE0D4D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55830"/>
              </p:ext>
            </p:extLst>
          </p:nvPr>
        </p:nvGraphicFramePr>
        <p:xfrm>
          <a:off x="6457300" y="1002116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49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A076-55AD-30DC-EE50-B43C4555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Survey Summary</a:t>
            </a:r>
            <a:r>
              <a:rPr lang="en-US" dirty="0">
                <a:cs typeface="Calibri Light"/>
              </a:rPr>
              <a:t>   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F08386-2A42-6812-3969-78741ADDBE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7416023"/>
              </p:ext>
            </p:extLst>
          </p:nvPr>
        </p:nvGraphicFramePr>
        <p:xfrm>
          <a:off x="838200" y="1938758"/>
          <a:ext cx="6122661" cy="403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56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2A076-55AD-30DC-EE50-B43C4555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kern="1200" dirty="0">
                <a:latin typeface="+mj-lt"/>
                <a:ea typeface="+mj-ea"/>
                <a:cs typeface="+mj-cs"/>
              </a:rPr>
              <a:t>Proposal</a:t>
            </a:r>
            <a:r>
              <a:rPr lang="en-US" sz="4200" kern="1200" dirty="0">
                <a:latin typeface="+mj-lt"/>
                <a:ea typeface="+mj-ea"/>
                <a:cs typeface="+mj-cs"/>
              </a:rPr>
              <a:t>  </a:t>
            </a:r>
            <a:r>
              <a:rPr lang="en-US" sz="4200" dirty="0"/>
              <a:t>with trade-off</a:t>
            </a:r>
            <a:endParaRPr lang="en-US" sz="4200" dirty="0">
              <a:ea typeface="+mj-ea"/>
              <a:cs typeface="+mj-cs"/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01839D46-2ED0-B277-7051-2CCDCBE952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1150809"/>
              </p:ext>
            </p:extLst>
          </p:nvPr>
        </p:nvGraphicFramePr>
        <p:xfrm>
          <a:off x="838200" y="1828800"/>
          <a:ext cx="8050575" cy="449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53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1C002-8CB9-6DDE-5612-E6ACA57D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Patient Go Digital</a:t>
            </a: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EB918B-E792-8F76-2803-A1CEBA36DB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6088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5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2D2B71D9-BDFF-5BA4-60F5-A27753B2F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6088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C042D-E52E-BB28-BE4C-03FC99A1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388" y="2928690"/>
            <a:ext cx="9931444" cy="19919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Extended </a:t>
            </a:r>
            <a:r>
              <a:rPr lang="en-US" b="1" dirty="0">
                <a:solidFill>
                  <a:schemeClr val="tx2"/>
                </a:solidFill>
              </a:rPr>
              <a:t>Primary care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services</a:t>
            </a:r>
            <a:br>
              <a:rPr lang="en-US" b="1" kern="1200" dirty="0"/>
            </a:br>
            <a:br>
              <a:rPr lang="en-US" b="1" kern="1200" dirty="0"/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8am to 8pm hub</a:t>
            </a:r>
            <a:r>
              <a:rPr lang="en-US" sz="4000" dirty="0">
                <a:solidFill>
                  <a:schemeClr val="tx2"/>
                </a:solidFill>
              </a:rPr>
              <a:t> (7 days a week) at Tessa Jowell / Lister Health </a:t>
            </a:r>
            <a:r>
              <a:rPr lang="en-US" sz="4000" dirty="0" err="1">
                <a:solidFill>
                  <a:schemeClr val="tx2"/>
                </a:solidFill>
              </a:rPr>
              <a:t>centre</a:t>
            </a:r>
            <a:br>
              <a:rPr lang="en-US" sz="4000" dirty="0"/>
            </a:br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Appt with GP, Nurse and HCA</a:t>
            </a:r>
            <a:endParaRPr lang="en-US" sz="4000" kern="1200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98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C042D-E52E-BB28-BE4C-03FC99A1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937" y="2094460"/>
            <a:ext cx="5856332" cy="49248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Local </a:t>
            </a:r>
            <a:r>
              <a:rPr lang="en-US" sz="5200" b="1" dirty="0">
                <a:solidFill>
                  <a:schemeClr val="tx2"/>
                </a:solidFill>
              </a:rPr>
              <a:t>services</a:t>
            </a:r>
            <a:br>
              <a:rPr lang="en-US" sz="5200" b="1" dirty="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- Physio</a:t>
            </a:r>
            <a:br>
              <a:rPr lang="en-US" sz="4000" dirty="0">
                <a:ea typeface="Calibri Light"/>
                <a:cs typeface="Calibri Light"/>
              </a:rPr>
            </a:br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-Audiology</a:t>
            </a:r>
            <a:br>
              <a:rPr lang="en-US" sz="4000" dirty="0">
                <a:ea typeface="Calibri Light"/>
                <a:cs typeface="Calibri Light"/>
              </a:rPr>
            </a:br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-Mental Health</a:t>
            </a:r>
            <a:br>
              <a:rPr lang="en-US" sz="4000" dirty="0">
                <a:ea typeface="Calibri Light"/>
                <a:cs typeface="Calibri Light"/>
              </a:rPr>
            </a:br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-Health and wellbeing coaching</a:t>
            </a:r>
            <a:br>
              <a:rPr lang="en-US" sz="4000" dirty="0">
                <a:ea typeface="Calibri Light"/>
                <a:cs typeface="Calibri Light"/>
              </a:rPr>
            </a:br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-Social Prescriber</a:t>
            </a:r>
            <a:br>
              <a:rPr lang="en-US" dirty="0">
                <a:solidFill>
                  <a:schemeClr val="tx2"/>
                </a:solidFill>
                <a:ea typeface="Calibri Light"/>
                <a:cs typeface="Calibri Light"/>
              </a:rPr>
            </a:br>
            <a:br>
              <a:rPr lang="en-US" sz="5200" b="1" dirty="0"/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endParaRPr lang="en-US" dirty="0">
              <a:solidFill>
                <a:schemeClr val="tx2"/>
              </a:solidFill>
              <a:ea typeface="Calibri Light" panose="020F0302020204030204"/>
              <a:cs typeface="Calibri Light" panose="020F03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97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C042D-E52E-BB28-BE4C-03FC99A1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742" y="3014435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Patient Freetalk  </a:t>
            </a:r>
            <a:b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A5B302-39E6-AA49-F6CE-D0478169C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027" y="1848517"/>
            <a:ext cx="6105194" cy="203105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cs typeface="Calibri Light"/>
              </a:rPr>
              <a:t>DMC </a:t>
            </a:r>
            <a:br>
              <a:rPr lang="en-US" sz="4400" b="1" dirty="0">
                <a:ea typeface="Calibri Light"/>
                <a:cs typeface="Calibri Light"/>
              </a:rPr>
            </a:br>
            <a:r>
              <a:rPr lang="en-US" sz="4400" b="1" dirty="0">
                <a:solidFill>
                  <a:schemeClr val="tx2"/>
                </a:solidFill>
                <a:cs typeface="Calibri Light"/>
              </a:rPr>
              <a:t>Patient Participation Group Meeting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A839F-8CCC-A92D-6910-F8CFE45A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027" y="423446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solidFill>
                  <a:schemeClr val="tx2"/>
                </a:solidFill>
                <a:cs typeface="Calibri"/>
              </a:rPr>
              <a:t>Chadwick Rd &amp; Crystal Palace Rd </a:t>
            </a:r>
          </a:p>
          <a:p>
            <a:r>
              <a:rPr lang="en-US" sz="1500">
                <a:solidFill>
                  <a:schemeClr val="tx2"/>
                </a:solidFill>
                <a:cs typeface="Calibri"/>
              </a:rPr>
              <a:t>7th Sept 2022</a:t>
            </a:r>
          </a:p>
        </p:txBody>
      </p:sp>
    </p:spTree>
    <p:extLst>
      <p:ext uri="{BB962C8B-B14F-4D97-AF65-F5344CB8AC3E}">
        <p14:creationId xmlns:p14="http://schemas.microsoft.com/office/powerpoint/2010/main" val="34183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6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C042D-E52E-BB28-BE4C-03FC99A1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51" y="3307468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AOB</a:t>
            </a:r>
            <a:br>
              <a:rPr lang="en-US" b="1" dirty="0">
                <a:solidFill>
                  <a:schemeClr val="tx2"/>
                </a:solidFill>
                <a:ea typeface="Calibri Light"/>
                <a:cs typeface="Calibri Light"/>
              </a:rPr>
            </a:br>
            <a:br>
              <a:rPr lang="en-US" b="1" dirty="0"/>
            </a:br>
            <a:r>
              <a:rPr lang="en-US" b="1" dirty="0">
                <a:solidFill>
                  <a:schemeClr val="tx2"/>
                </a:solidFill>
              </a:rPr>
              <a:t>DMC working with the RCGP to improve service started 6th Sept 2022 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b="1" kern="1200" dirty="0"/>
            </a:br>
            <a:br>
              <a:rPr lang="en-US" b="1" kern="1200" dirty="0"/>
            </a:b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73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1F71F6-B6F0-5682-70F4-DD315F4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856330"/>
            <a:ext cx="2192330" cy="312675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cs typeface="Calibri Light"/>
              </a:rPr>
              <a:t>Agenda</a:t>
            </a:r>
            <a:r>
              <a:rPr lang="en-US" sz="3600" dirty="0">
                <a:solidFill>
                  <a:schemeClr val="tx2"/>
                </a:solidFill>
                <a:cs typeface="Calibri Light"/>
              </a:rPr>
              <a:t> 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4610-38A5-891E-4CBD-7185393B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663" y="1390111"/>
            <a:ext cx="5221224" cy="4059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Welcome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Review of previous minutes 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DMC - Patient Survey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Patient 'Go Digital'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Extended primary Care Service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Local Services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 err="1">
                <a:solidFill>
                  <a:schemeClr val="tx2"/>
                </a:solidFill>
                <a:cs typeface="Calibri"/>
              </a:rPr>
              <a:t>Freetalk</a:t>
            </a:r>
            <a:endParaRPr lang="en-US" sz="2000" dirty="0" err="1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cs typeface="Calibri"/>
              </a:rPr>
              <a:t>AOB – RCGP CQC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18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60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34BD-3054-7446-7794-58E4ECBC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416093"/>
            <a:ext cx="5448730" cy="2387918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solidFill>
                  <a:schemeClr val="tx2"/>
                </a:solidFill>
                <a:cs typeface="Calibri Light"/>
              </a:rPr>
              <a:t>Survey </a:t>
            </a:r>
            <a:br>
              <a:rPr lang="en-US" sz="5200" b="1" dirty="0">
                <a:solidFill>
                  <a:schemeClr val="tx2"/>
                </a:solidFill>
                <a:cs typeface="Calibri Light"/>
              </a:rPr>
            </a:br>
            <a:r>
              <a:rPr lang="en-US" sz="5200" b="1" dirty="0">
                <a:solidFill>
                  <a:schemeClr val="tx2"/>
                </a:solidFill>
                <a:cs typeface="Calibri Light"/>
              </a:rPr>
              <a:t> Appointment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EEA09-782E-C845-C40B-4C946813C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070424"/>
            <a:ext cx="5637872" cy="183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Reason for the survey: </a:t>
            </a:r>
          </a:p>
          <a:p>
            <a:r>
              <a:rPr lang="en-US" i="1" dirty="0">
                <a:solidFill>
                  <a:schemeClr val="tx2"/>
                </a:solidFill>
                <a:ea typeface="Calibri"/>
                <a:cs typeface="Calibri"/>
              </a:rPr>
              <a:t>How can DMC make the process of accessing health care and patient interactions a positive experience?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5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30943"/>
              </p:ext>
            </p:extLst>
          </p:nvPr>
        </p:nvGraphicFramePr>
        <p:xfrm>
          <a:off x="372980" y="49059"/>
          <a:ext cx="11622504" cy="6760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91">
                  <a:extLst>
                    <a:ext uri="{9D8B030D-6E8A-4147-A177-3AD203B41FA5}">
                      <a16:colId xmlns:a16="http://schemas.microsoft.com/office/drawing/2014/main" val="1364056877"/>
                    </a:ext>
                  </a:extLst>
                </a:gridCol>
                <a:gridCol w="4243818">
                  <a:extLst>
                    <a:ext uri="{9D8B030D-6E8A-4147-A177-3AD203B41FA5}">
                      <a16:colId xmlns:a16="http://schemas.microsoft.com/office/drawing/2014/main" val="595730033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3769637727"/>
                    </a:ext>
                  </a:extLst>
                </a:gridCol>
              </a:tblGrid>
              <a:tr h="357091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Group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31933"/>
                  </a:ext>
                </a:extLst>
              </a:tr>
              <a:tr h="2050012">
                <a:tc rowSpan="3"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18-39Y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218"/>
                  </a:ext>
                </a:extLst>
              </a:tr>
              <a:tr h="2126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8076"/>
                  </a:ext>
                </a:extLst>
              </a:tr>
              <a:tr h="2218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02036"/>
                  </a:ext>
                </a:extLst>
              </a:tr>
            </a:tbl>
          </a:graphicData>
        </a:graphic>
      </p:graphicFrame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93" y="474312"/>
            <a:ext cx="2728886" cy="195583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93" y="2519358"/>
            <a:ext cx="2747711" cy="194923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8" y="474312"/>
            <a:ext cx="2748416" cy="195583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8" y="2519358"/>
            <a:ext cx="2748416" cy="19492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8" y="4705095"/>
            <a:ext cx="2748416" cy="1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6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78854"/>
              </p:ext>
            </p:extLst>
          </p:nvPr>
        </p:nvGraphicFramePr>
        <p:xfrm>
          <a:off x="372980" y="49059"/>
          <a:ext cx="11622504" cy="673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91">
                  <a:extLst>
                    <a:ext uri="{9D8B030D-6E8A-4147-A177-3AD203B41FA5}">
                      <a16:colId xmlns:a16="http://schemas.microsoft.com/office/drawing/2014/main" val="1364056877"/>
                    </a:ext>
                  </a:extLst>
                </a:gridCol>
                <a:gridCol w="4243818">
                  <a:extLst>
                    <a:ext uri="{9D8B030D-6E8A-4147-A177-3AD203B41FA5}">
                      <a16:colId xmlns:a16="http://schemas.microsoft.com/office/drawing/2014/main" val="595730033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3769637727"/>
                    </a:ext>
                  </a:extLst>
                </a:gridCol>
              </a:tblGrid>
              <a:tr h="358647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Group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31933"/>
                  </a:ext>
                </a:extLst>
              </a:tr>
              <a:tr h="2056863">
                <a:tc rowSpan="3"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40-64Y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218"/>
                  </a:ext>
                </a:extLst>
              </a:tr>
              <a:tr h="20784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8076"/>
                  </a:ext>
                </a:extLst>
              </a:tr>
              <a:tr h="2235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02036"/>
                  </a:ext>
                </a:extLst>
              </a:tr>
            </a:tbl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09" y="468850"/>
            <a:ext cx="2791327" cy="19898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10" y="2548167"/>
            <a:ext cx="2791326" cy="197570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78" y="456818"/>
            <a:ext cx="2876846" cy="19898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78" y="2513858"/>
            <a:ext cx="2876846" cy="204321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78" y="4678529"/>
            <a:ext cx="2876849" cy="20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11092"/>
              </p:ext>
            </p:extLst>
          </p:nvPr>
        </p:nvGraphicFramePr>
        <p:xfrm>
          <a:off x="300787" y="35213"/>
          <a:ext cx="11622504" cy="676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91">
                  <a:extLst>
                    <a:ext uri="{9D8B030D-6E8A-4147-A177-3AD203B41FA5}">
                      <a16:colId xmlns:a16="http://schemas.microsoft.com/office/drawing/2014/main" val="1364056877"/>
                    </a:ext>
                  </a:extLst>
                </a:gridCol>
                <a:gridCol w="4243818">
                  <a:extLst>
                    <a:ext uri="{9D8B030D-6E8A-4147-A177-3AD203B41FA5}">
                      <a16:colId xmlns:a16="http://schemas.microsoft.com/office/drawing/2014/main" val="595730033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3769637727"/>
                    </a:ext>
                  </a:extLst>
                </a:gridCol>
              </a:tblGrid>
              <a:tr h="36653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Group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31933"/>
                  </a:ext>
                </a:extLst>
              </a:tr>
              <a:tr h="2088301">
                <a:tc rowSpan="3"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65+Y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218"/>
                  </a:ext>
                </a:extLst>
              </a:tr>
              <a:tr h="2178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8076"/>
                  </a:ext>
                </a:extLst>
              </a:tr>
              <a:tr h="2129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02036"/>
                  </a:ext>
                </a:extLst>
              </a:tr>
            </a:tbl>
          </a:graphicData>
        </a:graphic>
      </p:graphicFrame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2" y="440688"/>
            <a:ext cx="2875552" cy="203753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2" y="2545373"/>
            <a:ext cx="2875552" cy="20481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62" y="428656"/>
            <a:ext cx="2806722" cy="203753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88" y="2571039"/>
            <a:ext cx="2806722" cy="199678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62" y="4754419"/>
            <a:ext cx="2806722" cy="20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D5B33F-7567-1D08-AB35-F52D169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cs typeface="Calibri Light"/>
              </a:rPr>
              <a:t>What did we learn about appointments? 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A94D6D-061F-193D-4978-F36AE0D4D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26459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72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34BD-3054-7446-7794-58E4ECBC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2131630"/>
            <a:ext cx="5448730" cy="238791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cs typeface="Calibri Light"/>
              </a:rPr>
              <a:t>Survey </a:t>
            </a:r>
            <a:br>
              <a:rPr lang="en-US" sz="4800" b="1" dirty="0">
                <a:ea typeface="Calibri Light"/>
                <a:cs typeface="Calibri Light"/>
              </a:rPr>
            </a:br>
            <a:r>
              <a:rPr lang="en-US" sz="4800" b="1" dirty="0">
                <a:solidFill>
                  <a:schemeClr val="tx2"/>
                </a:solidFill>
                <a:cs typeface="Calibri Light"/>
              </a:rPr>
              <a:t>  Signposting &amp; Education Feedback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4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5C7EBB4645841ACD3F4C1FA350520" ma:contentTypeVersion="14" ma:contentTypeDescription="Create a new document." ma:contentTypeScope="" ma:versionID="0471843616c4c2699be08eb12c9ee88a">
  <xsd:schema xmlns:xsd="http://www.w3.org/2001/XMLSchema" xmlns:xs="http://www.w3.org/2001/XMLSchema" xmlns:p="http://schemas.microsoft.com/office/2006/metadata/properties" xmlns:ns2="dccd1fb1-7563-4552-8b81-2cf6736eb537" xmlns:ns3="61d10869-ddae-4332-bc48-f7c45cc17c2e" targetNamespace="http://schemas.microsoft.com/office/2006/metadata/properties" ma:root="true" ma:fieldsID="6814802c9be486d9232ba73c8da79b7d" ns2:_="" ns3:_="">
    <xsd:import namespace="dccd1fb1-7563-4552-8b81-2cf6736eb537"/>
    <xsd:import namespace="61d10869-ddae-4332-bc48-f7c45cc17c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d1fb1-7563-4552-8b81-2cf6736eb5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86912b-3e87-4617-a030-f3699d8492cc}" ma:internalName="TaxCatchAll" ma:showField="CatchAllData" ma:web="dccd1fb1-7563-4552-8b81-2cf6736eb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10869-ddae-4332-bc48-f7c45cc17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9b8d16-5f73-49e1-94b9-ec94123b3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cd1fb1-7563-4552-8b81-2cf6736eb537" xsi:nil="true"/>
    <lcf76f155ced4ddcb4097134ff3c332f xmlns="61d10869-ddae-4332-bc48-f7c45cc17c2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11D6F4-B39C-4F0D-9F33-6C2B7023FD1C}">
  <ds:schemaRefs>
    <ds:schemaRef ds:uri="61d10869-ddae-4332-bc48-f7c45cc17c2e"/>
    <ds:schemaRef ds:uri="dccd1fb1-7563-4552-8b81-2cf6736eb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168D879-2F5F-42C7-B11F-238E39BDB25A}">
  <ds:schemaRefs>
    <ds:schemaRef ds:uri="61d10869-ddae-4332-bc48-f7c45cc17c2e"/>
    <ds:schemaRef ds:uri="dccd1fb1-7563-4552-8b81-2cf6736eb53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101209-55D9-465E-A320-52FC44E13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DMC  Patient Participation Group Meeting </vt:lpstr>
      <vt:lpstr>Agenda </vt:lpstr>
      <vt:lpstr>Survey   Appointment Feedback</vt:lpstr>
      <vt:lpstr>PowerPoint Presentation</vt:lpstr>
      <vt:lpstr>PowerPoint Presentation</vt:lpstr>
      <vt:lpstr>PowerPoint Presentation</vt:lpstr>
      <vt:lpstr>What did we learn about appointments? </vt:lpstr>
      <vt:lpstr>Survey    Signposting &amp; Education Feedback</vt:lpstr>
      <vt:lpstr>PowerPoint Presentation</vt:lpstr>
      <vt:lpstr>PowerPoint Presentation</vt:lpstr>
      <vt:lpstr>PowerPoint Presentation</vt:lpstr>
      <vt:lpstr>What did we learn about Signposting and education? </vt:lpstr>
      <vt:lpstr>Survey Summary   </vt:lpstr>
      <vt:lpstr>Proposal  with trade-off</vt:lpstr>
      <vt:lpstr>Patient Go Digital</vt:lpstr>
      <vt:lpstr>Extended Primary care services  8am to 8pm hub (7 days a week) at Tessa Jowell / Lister Health centre Appt with GP, Nurse and HCA</vt:lpstr>
      <vt:lpstr>Local services - Physio -Audiology -Mental Health -Health and wellbeing coaching -Social Prescriber   </vt:lpstr>
      <vt:lpstr>Patient Freetalk     </vt:lpstr>
      <vt:lpstr>AOB  DMC working with the RCGP to improve service started 6th Sept 2022     </vt:lpstr>
    </vt:vector>
  </TitlesOfParts>
  <Company>NEL 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Zambrano</dc:creator>
  <cp:revision>600</cp:revision>
  <dcterms:created xsi:type="dcterms:W3CDTF">2022-09-01T08:05:13Z</dcterms:created>
  <dcterms:modified xsi:type="dcterms:W3CDTF">2022-09-08T09:42:24Z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0x01010034E5C7EBB4645841ACD3F4C1FA350520</vt:lpwstr>
  </property>
  <property fmtid="{D5CDD505-2E9C-101B-9397-08002B2CF9AE}" pid="3" name="MediaServiceImageTags">
    <vt:lpwstr/>
  </property>
</Properties>
</file>